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4EF36-AC47-4A04-BB76-39EFEE39F861}" type="datetimeFigureOut">
              <a:rPr lang="fr-FR" smtClean="0"/>
              <a:t>27/09/2012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DC500-B11B-45CD-8B79-031F6F13F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388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DC500-B11B-45CD-8B79-031F6F13F01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13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DC500-B11B-45CD-8B79-031F6F13F01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138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DC500-B11B-45CD-8B79-031F6F13F01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138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8B6B-FAEA-491E-B7F2-F4390E6E2296}" type="datetimeFigureOut">
              <a:rPr lang="fr-FR" smtClean="0"/>
              <a:t>27/09/2012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CB2F-52C1-448F-9DEB-B7EC2559CD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8B6B-FAEA-491E-B7F2-F4390E6E2296}" type="datetimeFigureOut">
              <a:rPr lang="fr-FR" smtClean="0"/>
              <a:t>27/09/2012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CB2F-52C1-448F-9DEB-B7EC2559CD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8B6B-FAEA-491E-B7F2-F4390E6E2296}" type="datetimeFigureOut">
              <a:rPr lang="fr-FR" smtClean="0"/>
              <a:t>27/09/2012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CB2F-52C1-448F-9DEB-B7EC2559CD68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8B6B-FAEA-491E-B7F2-F4390E6E2296}" type="datetimeFigureOut">
              <a:rPr lang="fr-FR" smtClean="0"/>
              <a:t>27/09/2012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CB2F-52C1-448F-9DEB-B7EC2559CD68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8B6B-FAEA-491E-B7F2-F4390E6E2296}" type="datetimeFigureOut">
              <a:rPr lang="fr-FR" smtClean="0"/>
              <a:t>27/09/2012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CB2F-52C1-448F-9DEB-B7EC2559CD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8B6B-FAEA-491E-B7F2-F4390E6E2296}" type="datetimeFigureOut">
              <a:rPr lang="fr-FR" smtClean="0"/>
              <a:t>27/09/2012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CB2F-52C1-448F-9DEB-B7EC2559CD68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8B6B-FAEA-491E-B7F2-F4390E6E2296}" type="datetimeFigureOut">
              <a:rPr lang="fr-FR" smtClean="0"/>
              <a:t>27/09/2012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CB2F-52C1-448F-9DEB-B7EC2559CD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8B6B-FAEA-491E-B7F2-F4390E6E2296}" type="datetimeFigureOut">
              <a:rPr lang="fr-FR" smtClean="0"/>
              <a:t>27/09/2012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CB2F-52C1-448F-9DEB-B7EC2559CD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8B6B-FAEA-491E-B7F2-F4390E6E2296}" type="datetimeFigureOut">
              <a:rPr lang="fr-FR" smtClean="0"/>
              <a:t>27/09/2012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CB2F-52C1-448F-9DEB-B7EC2559CD6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8B6B-FAEA-491E-B7F2-F4390E6E2296}" type="datetimeFigureOut">
              <a:rPr lang="fr-FR" smtClean="0"/>
              <a:t>27/09/2012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CB2F-52C1-448F-9DEB-B7EC2559CD68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8B6B-FAEA-491E-B7F2-F4390E6E2296}" type="datetimeFigureOut">
              <a:rPr lang="fr-FR" smtClean="0"/>
              <a:t>27/09/2012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CB2F-52C1-448F-9DEB-B7EC2559CD68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98B8B6B-FAEA-491E-B7F2-F4390E6E2296}" type="datetimeFigureOut">
              <a:rPr lang="fr-FR" smtClean="0"/>
              <a:t>27/09/2012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A04CB2F-52C1-448F-9DEB-B7EC2559CD68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220072" y="188641"/>
            <a:ext cx="3598168" cy="504056"/>
          </a:xfrm>
        </p:spPr>
        <p:txBody>
          <a:bodyPr>
            <a:noAutofit/>
          </a:bodyPr>
          <a:lstStyle/>
          <a:p>
            <a:pPr algn="r"/>
            <a:r>
              <a:rPr lang="fr-FR" sz="2400" b="1" dirty="0" smtClean="0">
                <a:solidFill>
                  <a:schemeClr val="bg1"/>
                </a:solidFill>
              </a:rPr>
              <a:t>Atelier 3 - Sensibilisation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568952" cy="5688632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Courier New" pitchFamily="49" charset="0"/>
              <a:buChar char="o"/>
            </a:pPr>
            <a:r>
              <a:rPr lang="fr-FR" sz="3000" b="1" dirty="0" smtClean="0"/>
              <a:t>Prix Pôle </a:t>
            </a:r>
            <a:r>
              <a:rPr lang="fr-FR" sz="3000" b="1" dirty="0" smtClean="0"/>
              <a:t>R</a:t>
            </a:r>
            <a:r>
              <a:rPr lang="fr-FR" sz="3000" b="1" dirty="0" smtClean="0"/>
              <a:t>elais Lagunes :</a:t>
            </a:r>
          </a:p>
          <a:p>
            <a:pPr lvl="1" algn="just"/>
            <a:r>
              <a:rPr lang="fr-FR" sz="2600" b="1" dirty="0" smtClean="0">
                <a:solidFill>
                  <a:srgbClr val="FFFF00"/>
                </a:solidFill>
              </a:rPr>
              <a:t>	</a:t>
            </a:r>
            <a:r>
              <a:rPr lang="fr-FR" sz="2600" b="1" u="sng" dirty="0" smtClean="0">
                <a:solidFill>
                  <a:srgbClr val="FFFF00"/>
                </a:solidFill>
              </a:rPr>
              <a:t>Constat</a:t>
            </a:r>
            <a:r>
              <a:rPr lang="fr-FR" sz="2600" b="1" dirty="0" smtClean="0"/>
              <a:t> </a:t>
            </a:r>
            <a:r>
              <a:rPr lang="fr-FR" sz="2600" b="1" dirty="0" smtClean="0">
                <a:solidFill>
                  <a:srgbClr val="FFFF00"/>
                </a:solidFill>
              </a:rPr>
              <a:t>:</a:t>
            </a:r>
          </a:p>
          <a:p>
            <a:pPr marL="1371600" lvl="2" indent="-4572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FFFF00"/>
                </a:solidFill>
              </a:rPr>
              <a:t>Vraie dynamique de territoire : + de communes, + de thèmes, + de territoires,</a:t>
            </a:r>
          </a:p>
          <a:p>
            <a:pPr marL="1371600" lvl="2" indent="-4572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FFFF00"/>
                </a:solidFill>
              </a:rPr>
              <a:t>Réelle image de marque,</a:t>
            </a:r>
          </a:p>
          <a:p>
            <a:pPr marL="1371600" lvl="2" indent="-4572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FFFF00"/>
                </a:solidFill>
              </a:rPr>
              <a:t>Fort impact local et forte valorisation,</a:t>
            </a:r>
          </a:p>
          <a:p>
            <a:pPr marL="1371600" lvl="2" indent="-4572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FFFF00"/>
                </a:solidFill>
              </a:rPr>
              <a:t>Contexte &gt; prix,</a:t>
            </a:r>
          </a:p>
          <a:p>
            <a:pPr marL="1371600" lvl="2" indent="-4572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FFFF00"/>
                </a:solidFill>
              </a:rPr>
              <a:t>Outil de communication locale (journaux, TV, OT…),</a:t>
            </a:r>
          </a:p>
          <a:p>
            <a:pPr marL="1371600" lvl="2" indent="-4572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FFFF00"/>
                </a:solidFill>
              </a:rPr>
              <a:t>Toucher tous types d’élus.</a:t>
            </a:r>
          </a:p>
          <a:p>
            <a:pPr lvl="2" algn="just">
              <a:buClr>
                <a:srgbClr val="FF0000"/>
              </a:buClr>
            </a:pPr>
            <a:endParaRPr lang="fr-FR" sz="2400" b="1" dirty="0" smtClean="0">
              <a:solidFill>
                <a:srgbClr val="FFFF00"/>
              </a:solidFill>
            </a:endParaRPr>
          </a:p>
          <a:p>
            <a:pPr lvl="2" algn="just">
              <a:buClr>
                <a:srgbClr val="FF0000"/>
              </a:buClr>
            </a:pPr>
            <a:r>
              <a:rPr lang="fr-FR" sz="2600" b="1" u="sng" dirty="0" smtClean="0">
                <a:solidFill>
                  <a:srgbClr val="FFFF00"/>
                </a:solidFill>
              </a:rPr>
              <a:t>Perspectives</a:t>
            </a:r>
            <a:r>
              <a:rPr lang="fr-FR" sz="2400" b="1" dirty="0" smtClean="0">
                <a:solidFill>
                  <a:srgbClr val="FFFF00"/>
                </a:solidFill>
              </a:rPr>
              <a:t> :</a:t>
            </a:r>
          </a:p>
          <a:p>
            <a:pPr marL="1257300" lvl="2" indent="-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FFFF00"/>
                </a:solidFill>
              </a:rPr>
              <a:t>Trouver une manifestation d’envergure + une « </a:t>
            </a:r>
            <a:r>
              <a:rPr lang="fr-FR" sz="2400" b="1" dirty="0" err="1" smtClean="0">
                <a:solidFill>
                  <a:srgbClr val="FFFF00"/>
                </a:solidFill>
              </a:rPr>
              <a:t>guest</a:t>
            </a:r>
            <a:r>
              <a:rPr lang="fr-FR" sz="2400" b="1" dirty="0" smtClean="0">
                <a:solidFill>
                  <a:srgbClr val="FFFF00"/>
                </a:solidFill>
              </a:rPr>
              <a:t> star » issue d’une autre sphère</a:t>
            </a:r>
          </a:p>
          <a:p>
            <a:pPr marL="1257300" lvl="2" indent="-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400" b="1" dirty="0" smtClean="0">
                <a:solidFill>
                  <a:schemeClr val="tx1"/>
                </a:solidFill>
              </a:rPr>
              <a:t>Thématique de la culture à retenir (Marseille 2013, délocalisation de la thématique, approches nouvelles…),</a:t>
            </a:r>
          </a:p>
          <a:p>
            <a:pPr marL="1257300" lvl="2" indent="-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</a:rPr>
              <a:t>Prix positif et prix négatif.</a:t>
            </a:r>
          </a:p>
          <a:p>
            <a:pPr lvl="2" algn="just">
              <a:buClr>
                <a:srgbClr val="FF0000"/>
              </a:buClr>
            </a:pPr>
            <a:endParaRPr lang="fr-FR" sz="2400" b="1" dirty="0">
              <a:solidFill>
                <a:srgbClr val="FFFF00"/>
              </a:solidFill>
            </a:endParaRPr>
          </a:p>
          <a:p>
            <a:pPr lvl="2" algn="just">
              <a:buClr>
                <a:srgbClr val="FF0000"/>
              </a:buClr>
            </a:pPr>
            <a:endParaRPr lang="fr-FR" sz="2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872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220072" y="188641"/>
            <a:ext cx="3598168" cy="504056"/>
          </a:xfrm>
        </p:spPr>
        <p:txBody>
          <a:bodyPr>
            <a:noAutofit/>
          </a:bodyPr>
          <a:lstStyle/>
          <a:p>
            <a:pPr algn="r"/>
            <a:r>
              <a:rPr lang="fr-FR" sz="2400" b="1" dirty="0" smtClean="0">
                <a:solidFill>
                  <a:schemeClr val="bg1"/>
                </a:solidFill>
              </a:rPr>
              <a:t>Atelier 3 - Sensibilisation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568952" cy="5688632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Courier New" pitchFamily="49" charset="0"/>
              <a:buChar char="o"/>
            </a:pPr>
            <a:r>
              <a:rPr lang="fr-FR" sz="3000" b="1" dirty="0" smtClean="0"/>
              <a:t>JMZH et JEP :</a:t>
            </a:r>
          </a:p>
          <a:p>
            <a:pPr lvl="1" algn="just"/>
            <a:r>
              <a:rPr lang="fr-FR" sz="2600" b="1" dirty="0" smtClean="0">
                <a:solidFill>
                  <a:srgbClr val="FFFF00"/>
                </a:solidFill>
              </a:rPr>
              <a:t>Constat</a:t>
            </a:r>
            <a:r>
              <a:rPr lang="fr-FR" sz="2600" b="1" dirty="0" smtClean="0"/>
              <a:t> </a:t>
            </a:r>
            <a:r>
              <a:rPr lang="fr-FR" sz="2600" b="1" dirty="0" smtClean="0">
                <a:solidFill>
                  <a:srgbClr val="FFFF00"/>
                </a:solidFill>
              </a:rPr>
              <a:t>:</a:t>
            </a:r>
          </a:p>
          <a:p>
            <a:pPr marL="1371600" lvl="2" indent="-4572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FFFF00"/>
                </a:solidFill>
              </a:rPr>
              <a:t>Comment toucher un public autre que l’habituel = sortir des sentiers battus,</a:t>
            </a:r>
          </a:p>
          <a:p>
            <a:pPr marL="1371600" lvl="2" indent="-4572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FFFF00"/>
                </a:solidFill>
              </a:rPr>
              <a:t>Sentiment de dilution des manifestations,</a:t>
            </a:r>
          </a:p>
          <a:p>
            <a:pPr marL="1371600" lvl="2" indent="-4572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FFFF00"/>
                </a:solidFill>
              </a:rPr>
              <a:t>Des indicateurs de réussite quantitatifs mais peu qualitatifs,</a:t>
            </a:r>
          </a:p>
          <a:p>
            <a:pPr marL="1371600" lvl="2" indent="-4572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FFFF00"/>
                </a:solidFill>
              </a:rPr>
              <a:t>Programmation trop tardive = public averti mobilisé,</a:t>
            </a:r>
          </a:p>
          <a:p>
            <a:pPr lvl="2" algn="just">
              <a:buClr>
                <a:srgbClr val="FF0000"/>
              </a:buClr>
            </a:pPr>
            <a:endParaRPr lang="fr-FR" sz="2400" b="1" dirty="0" smtClean="0">
              <a:solidFill>
                <a:srgbClr val="FFFF00"/>
              </a:solidFill>
            </a:endParaRPr>
          </a:p>
          <a:p>
            <a:pPr lvl="2" algn="just">
              <a:buClr>
                <a:srgbClr val="FF0000"/>
              </a:buClr>
            </a:pPr>
            <a:r>
              <a:rPr lang="fr-FR" sz="2400" b="1" dirty="0" smtClean="0">
                <a:solidFill>
                  <a:srgbClr val="FFFF00"/>
                </a:solidFill>
              </a:rPr>
              <a:t>Perspectives :</a:t>
            </a:r>
          </a:p>
          <a:p>
            <a:pPr marL="1257300" lvl="2" indent="-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FFFF00"/>
                </a:solidFill>
              </a:rPr>
              <a:t>Créer un évènement majeur et concerté,</a:t>
            </a:r>
          </a:p>
          <a:p>
            <a:pPr marL="1257300" lvl="2" indent="-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400" b="1" dirty="0" smtClean="0">
                <a:solidFill>
                  <a:schemeClr val="tx1"/>
                </a:solidFill>
              </a:rPr>
              <a:t>Utiliser plus fortement le potentiel des JMZH (à l’instar des JEP)</a:t>
            </a:r>
            <a:endParaRPr lang="fr-FR" sz="2400" b="1" dirty="0">
              <a:solidFill>
                <a:schemeClr val="tx1"/>
              </a:solidFill>
            </a:endParaRPr>
          </a:p>
          <a:p>
            <a:pPr marL="1257300" lvl="2" indent="-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400" b="1" dirty="0" smtClean="0">
                <a:solidFill>
                  <a:schemeClr val="tx1"/>
                </a:solidFill>
              </a:rPr>
              <a:t>Instaurer un indicateur qualitatif en terme d’évaluation,</a:t>
            </a:r>
          </a:p>
          <a:p>
            <a:pPr marL="1257300" lvl="2" indent="-3429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400" b="1" dirty="0" smtClean="0">
                <a:solidFill>
                  <a:schemeClr val="tx1"/>
                </a:solidFill>
              </a:rPr>
              <a:t>Faire du lien entre ZH et aménagement du territoire (lecture de paysage…)</a:t>
            </a:r>
          </a:p>
          <a:p>
            <a:pPr lvl="2" algn="just">
              <a:buClr>
                <a:srgbClr val="FF0000"/>
              </a:buClr>
            </a:pPr>
            <a:endParaRPr lang="fr-FR" sz="2400" b="1" dirty="0">
              <a:solidFill>
                <a:srgbClr val="FFFF00"/>
              </a:solidFill>
            </a:endParaRPr>
          </a:p>
          <a:p>
            <a:pPr lvl="2" algn="just">
              <a:buClr>
                <a:srgbClr val="FF0000"/>
              </a:buClr>
            </a:pPr>
            <a:endParaRPr lang="fr-FR" sz="2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92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220072" y="188641"/>
            <a:ext cx="3598168" cy="504056"/>
          </a:xfrm>
        </p:spPr>
        <p:txBody>
          <a:bodyPr>
            <a:noAutofit/>
          </a:bodyPr>
          <a:lstStyle/>
          <a:p>
            <a:pPr algn="r"/>
            <a:r>
              <a:rPr lang="fr-FR" sz="2400" b="1" dirty="0" smtClean="0">
                <a:solidFill>
                  <a:schemeClr val="bg1"/>
                </a:solidFill>
              </a:rPr>
              <a:t>Atelier 3 - Sensibilisation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568952" cy="5688632"/>
          </a:xfrm>
        </p:spPr>
        <p:txBody>
          <a:bodyPr>
            <a:normAutofit/>
          </a:bodyPr>
          <a:lstStyle/>
          <a:p>
            <a:pPr marL="457200" indent="-457200" algn="just">
              <a:buFont typeface="Courier New" pitchFamily="49" charset="0"/>
              <a:buChar char="o"/>
            </a:pPr>
            <a:r>
              <a:rPr lang="fr-FR" sz="3000" b="1" dirty="0" smtClean="0"/>
              <a:t>Autres idées :</a:t>
            </a:r>
          </a:p>
          <a:p>
            <a:pPr marL="1371600" lvl="2" indent="-4572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FFFF00"/>
                </a:solidFill>
              </a:rPr>
              <a:t>Créer des liens avec les acteurs et réseaux de l’EEDD pour travailler sur les besoins en outils pédagogiques,</a:t>
            </a:r>
          </a:p>
          <a:p>
            <a:pPr marL="1371600" lvl="2" indent="-4572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FFFF00"/>
                </a:solidFill>
              </a:rPr>
              <a:t>Créer une mallette pédagogique à destination des élus,</a:t>
            </a:r>
          </a:p>
          <a:p>
            <a:pPr marL="1371600" lvl="2" indent="-457200" algn="just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FFFF00"/>
                </a:solidFill>
              </a:rPr>
              <a:t>Mieux utiliser les nouveaux supports médiatiques (réseaux sociaux …) en s’appuyant sur un groupe « d’experts » (jeunes, associations de type </a:t>
            </a:r>
            <a:r>
              <a:rPr lang="fr-FR" sz="2400" b="1" dirty="0" err="1" smtClean="0">
                <a:solidFill>
                  <a:srgbClr val="FFFF00"/>
                </a:solidFill>
              </a:rPr>
              <a:t>Surfrider</a:t>
            </a:r>
            <a:r>
              <a:rPr lang="fr-FR" sz="2400" b="1" dirty="0" smtClean="0">
                <a:solidFill>
                  <a:srgbClr val="FFFF00"/>
                </a:solidFill>
              </a:rPr>
              <a:t>…) = créer des micro </a:t>
            </a:r>
            <a:r>
              <a:rPr lang="fr-FR" sz="2400" b="1" dirty="0" err="1" smtClean="0">
                <a:solidFill>
                  <a:srgbClr val="FFFF00"/>
                </a:solidFill>
              </a:rPr>
              <a:t>buzz</a:t>
            </a:r>
            <a:endParaRPr lang="fr-FR" sz="2400" b="1" dirty="0" smtClean="0">
              <a:solidFill>
                <a:srgbClr val="FFFF00"/>
              </a:solidFill>
            </a:endParaRPr>
          </a:p>
          <a:p>
            <a:pPr marL="1371600" lvl="2" indent="-457200" algn="just">
              <a:buClr>
                <a:srgbClr val="FF0000"/>
              </a:buClr>
              <a:buFont typeface="Wingdings" pitchFamily="2" charset="2"/>
              <a:buChar char="ü"/>
            </a:pPr>
            <a:endParaRPr lang="fr-FR" sz="2400" b="1" dirty="0" smtClean="0">
              <a:solidFill>
                <a:srgbClr val="FFFF00"/>
              </a:solidFill>
            </a:endParaRPr>
          </a:p>
          <a:p>
            <a:pPr lvl="2" algn="just">
              <a:buClr>
                <a:srgbClr val="FF0000"/>
              </a:buClr>
            </a:pPr>
            <a:endParaRPr lang="fr-FR" sz="2400" b="1" dirty="0" smtClean="0">
              <a:solidFill>
                <a:srgbClr val="FFFF00"/>
              </a:solidFill>
            </a:endParaRPr>
          </a:p>
          <a:p>
            <a:pPr lvl="2" algn="just">
              <a:buClr>
                <a:srgbClr val="FF0000"/>
              </a:buClr>
            </a:pPr>
            <a:endParaRPr lang="fr-FR" sz="2400" b="1" dirty="0">
              <a:solidFill>
                <a:srgbClr val="FFFF00"/>
              </a:solidFill>
            </a:endParaRPr>
          </a:p>
          <a:p>
            <a:pPr lvl="2" algn="just">
              <a:buClr>
                <a:srgbClr val="FF0000"/>
              </a:buClr>
            </a:pPr>
            <a:endParaRPr lang="fr-FR" sz="2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604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</TotalTime>
  <Words>153</Words>
  <Application>Microsoft Office PowerPoint</Application>
  <PresentationFormat>Affichage à l'écran (4:3)</PresentationFormat>
  <Paragraphs>37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Vagues</vt:lpstr>
      <vt:lpstr>Atelier 3 - Sensibilisation</vt:lpstr>
      <vt:lpstr>Atelier 3 - Sensibilisation</vt:lpstr>
      <vt:lpstr>Atelier 3 - Sensibilisation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3 - Sensibilisation</dc:title>
  <dc:creator>Laurence</dc:creator>
  <cp:lastModifiedBy>Laurence</cp:lastModifiedBy>
  <cp:revision>9</cp:revision>
  <dcterms:created xsi:type="dcterms:W3CDTF">2012-09-27T12:32:20Z</dcterms:created>
  <dcterms:modified xsi:type="dcterms:W3CDTF">2012-09-27T13:42:38Z</dcterms:modified>
</cp:coreProperties>
</file>