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68" r:id="rId4"/>
    <p:sldId id="271" r:id="rId5"/>
    <p:sldId id="267" r:id="rId6"/>
    <p:sldId id="270" r:id="rId7"/>
    <p:sldId id="264" r:id="rId8"/>
    <p:sldId id="273" r:id="rId9"/>
    <p:sldId id="274" r:id="rId10"/>
    <p:sldId id="276" r:id="rId11"/>
    <p:sldId id="269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808"/>
    <a:srgbClr val="E1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90E5-13A3-465E-9B31-90F5C24DC05A}" type="datetimeFigureOut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35.jpeg"/><Relationship Id="rId4" Type="http://schemas.openxmlformats.org/officeDocument/2006/relationships/image" Target="../media/image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hyperlink" Target="mailto:vdelcourt@biotope.f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5.jp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9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9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3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jpeg"/><Relationship Id="rId4" Type="http://schemas.openxmlformats.org/officeDocument/2006/relationships/image" Target="../media/image9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disque I\Cepralmar\Equipe Cépralmar\Chargés de mission\Matthew\photos matthew\THAU Mars 2015\DSCN1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20" y="0"/>
            <a:ext cx="9140180" cy="4221088"/>
          </a:xfrm>
          <a:prstGeom prst="rect">
            <a:avLst/>
          </a:prstGeom>
          <a:noFill/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0" y="4214813"/>
            <a:ext cx="6570663" cy="785812"/>
          </a:xfrm>
          <a:prstGeom prst="rect">
            <a:avLst/>
          </a:prstGeom>
          <a:solidFill>
            <a:srgbClr val="41A2D6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 Salines de Villeneuve 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– 20 Novembre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071813"/>
            <a:ext cx="7308304" cy="1143000"/>
          </a:xfrm>
          <a:prstGeom prst="rect">
            <a:avLst/>
          </a:prstGeom>
          <a:solidFill>
            <a:srgbClr val="0081C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i="1" dirty="0" smtClean="0">
                <a:solidFill>
                  <a:schemeClr val="bg1"/>
                </a:solidFill>
                <a:latin typeface="Myriad Pro" charset="0"/>
                <a:ea typeface="ＭＳ Ｐゴシック" pitchFamily="34" charset="-128"/>
                <a:cs typeface="+mj-cs"/>
              </a:rPr>
              <a:t>Les apports de la télédétection dans la gestion des milieux lagunaires </a:t>
            </a: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5877272"/>
            <a:ext cx="9087846" cy="989670"/>
            <a:chOff x="0" y="6729936"/>
            <a:chExt cx="9087846" cy="989670"/>
          </a:xfrm>
        </p:grpSpPr>
        <p:pic>
          <p:nvPicPr>
            <p:cNvPr id="14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21813" y="6927518"/>
              <a:ext cx="3250387" cy="684000"/>
            </a:xfrm>
            <a:prstGeom prst="rect">
              <a:avLst/>
            </a:prstGeom>
            <a:noFill/>
          </p:spPr>
        </p:pic>
        <p:pic>
          <p:nvPicPr>
            <p:cNvPr id="13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00192" y="6927518"/>
              <a:ext cx="2086413" cy="684000"/>
            </a:xfrm>
            <a:prstGeom prst="rect">
              <a:avLst/>
            </a:prstGeom>
            <a:noFill/>
          </p:spPr>
        </p:pic>
        <p:pic>
          <p:nvPicPr>
            <p:cNvPr id="15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l="1933" t="15353" b="16410"/>
            <a:stretch>
              <a:fillRect/>
            </a:stretch>
          </p:blipFill>
          <p:spPr bwMode="auto">
            <a:xfrm>
              <a:off x="0" y="6927518"/>
              <a:ext cx="1852704" cy="684000"/>
            </a:xfrm>
            <a:prstGeom prst="rect">
              <a:avLst/>
            </a:prstGeom>
            <a:noFill/>
          </p:spPr>
        </p:pic>
        <p:pic>
          <p:nvPicPr>
            <p:cNvPr id="16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63688" y="6927518"/>
              <a:ext cx="1287535" cy="684000"/>
            </a:xfrm>
            <a:prstGeom prst="rect">
              <a:avLst/>
            </a:prstGeom>
            <a:noFill/>
          </p:spPr>
        </p:pic>
        <p:pic>
          <p:nvPicPr>
            <p:cNvPr id="7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88424" y="6729936"/>
              <a:ext cx="699422" cy="989670"/>
            </a:xfrm>
            <a:prstGeom prst="rect">
              <a:avLst/>
            </a:prstGeom>
            <a:noFill/>
          </p:spPr>
        </p:pic>
      </p:grpSp>
      <p:sp>
        <p:nvSpPr>
          <p:cNvPr id="11" name="ZoneTexte 10"/>
          <p:cNvSpPr txBox="1"/>
          <p:nvPr/>
        </p:nvSpPr>
        <p:spPr>
          <a:xfrm>
            <a:off x="6876256" y="4437112"/>
            <a:ext cx="1728192" cy="12961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10184"/>
            <a:ext cx="1440160" cy="1223072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926352" y="964407"/>
            <a:ext cx="7450892" cy="1143000"/>
          </a:xfrm>
          <a:prstGeom prst="rect">
            <a:avLst/>
          </a:prstGeom>
          <a:solidFill>
            <a:srgbClr val="0081C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i="1" dirty="0" smtClean="0">
                <a:solidFill>
                  <a:schemeClr val="bg1"/>
                </a:solidFill>
                <a:latin typeface="Myriad Pro" charset="0"/>
                <a:ea typeface="ＭＳ Ｐゴシック" pitchFamily="34" charset="-128"/>
                <a:cs typeface="+mj-cs"/>
              </a:rPr>
              <a:t>Suivis de l’avifaune par RADAR</a:t>
            </a:r>
            <a:endParaRPr kumimoji="0" lang="fr-FR" sz="4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Exemples d’analyses : flux et hauteurs de vol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233" y="1427654"/>
            <a:ext cx="4429297" cy="4147122"/>
          </a:xfrm>
          <a:prstGeom prst="rect">
            <a:avLst/>
          </a:prstGeom>
        </p:spPr>
      </p:pic>
      <p:grpSp>
        <p:nvGrpSpPr>
          <p:cNvPr id="19" name="Groupe 24"/>
          <p:cNvGrpSpPr>
            <a:grpSpLocks/>
          </p:cNvGrpSpPr>
          <p:nvPr/>
        </p:nvGrpSpPr>
        <p:grpSpPr bwMode="auto">
          <a:xfrm>
            <a:off x="152017" y="1680130"/>
            <a:ext cx="4419983" cy="1800268"/>
            <a:chOff x="-50156" y="53054"/>
            <a:chExt cx="6695800" cy="2728137"/>
          </a:xfrm>
        </p:grpSpPr>
        <p:pic>
          <p:nvPicPr>
            <p:cNvPr id="20" name="Imag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" t="1581" r="16429" b="1970"/>
            <a:stretch>
              <a:fillRect/>
            </a:stretch>
          </p:blipFill>
          <p:spPr bwMode="auto">
            <a:xfrm>
              <a:off x="-50156" y="289921"/>
              <a:ext cx="6695800" cy="2108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 de texte 455"/>
            <p:cNvSpPr txBox="1"/>
            <p:nvPr/>
          </p:nvSpPr>
          <p:spPr>
            <a:xfrm>
              <a:off x="3013593" y="53054"/>
              <a:ext cx="258751" cy="3144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 39" descr="C:\Users\biotope\Desktop\Résultats P8\Graph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76" t="42403" b="38133"/>
            <a:stretch>
              <a:fillRect/>
            </a:stretch>
          </p:blipFill>
          <p:spPr bwMode="auto">
            <a:xfrm>
              <a:off x="353505" y="2448896"/>
              <a:ext cx="1032236" cy="33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8" y="3636551"/>
            <a:ext cx="3249648" cy="21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04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C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Applications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67544" y="1458064"/>
            <a:ext cx="7335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Etude de l’utilisation spatiale d’un </a:t>
            </a:r>
            <a:r>
              <a:rPr lang="fr-FR" dirty="0" smtClean="0"/>
              <a:t>site</a:t>
            </a:r>
          </a:p>
          <a:p>
            <a:endParaRPr lang="fr-FR" dirty="0"/>
          </a:p>
          <a:p>
            <a:r>
              <a:rPr lang="fr-FR" dirty="0" smtClean="0"/>
              <a:t>Identification </a:t>
            </a:r>
            <a:r>
              <a:rPr lang="fr-FR" dirty="0"/>
              <a:t>et localisation de secteurs de concentration d’activité : dortoirs/reposoirs, colonies de nidification, zones </a:t>
            </a:r>
            <a:r>
              <a:rPr lang="fr-FR" dirty="0" smtClean="0"/>
              <a:t>d’alimentation</a:t>
            </a:r>
          </a:p>
          <a:p>
            <a:endParaRPr lang="fr-FR" dirty="0"/>
          </a:p>
          <a:p>
            <a:r>
              <a:rPr lang="fr-FR" dirty="0" smtClean="0"/>
              <a:t>Identification et localisation de couloirs </a:t>
            </a:r>
            <a:r>
              <a:rPr lang="fr-FR" dirty="0"/>
              <a:t>de déplacements </a:t>
            </a:r>
            <a:r>
              <a:rPr lang="fr-FR" dirty="0" smtClean="0"/>
              <a:t>(migration, mouvements pendulaires)</a:t>
            </a:r>
          </a:p>
          <a:p>
            <a:endParaRPr lang="fr-FR" dirty="0"/>
          </a:p>
          <a:p>
            <a:r>
              <a:rPr lang="fr-FR" dirty="0" smtClean="0"/>
              <a:t>Etude de la phénologie des déplacements</a:t>
            </a:r>
          </a:p>
          <a:p>
            <a:endParaRPr lang="fr-FR" dirty="0"/>
          </a:p>
          <a:p>
            <a:r>
              <a:rPr lang="fr-FR" dirty="0" smtClean="0"/>
              <a:t>Caractérisation des hauteurs de vol et flux associés </a:t>
            </a:r>
          </a:p>
          <a:p>
            <a:endParaRPr lang="fr-FR" dirty="0"/>
          </a:p>
          <a:p>
            <a:r>
              <a:rPr lang="fr-FR" dirty="0" smtClean="0"/>
              <a:t>Croisement possible avec des paramètres externes (météo par exemple)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12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Contact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40042" y="3517056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Contact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Vincent DELCOURT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>
                <a:hlinkClick r:id="rId7"/>
              </a:rPr>
              <a:t>vdelcourt@biotope.fr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06 24 47 75 58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pic>
        <p:nvPicPr>
          <p:cNvPr id="17" name="Picture 20" descr="C:\Users\biotope\Desktop\photos\IMG_4809.JPG"/>
          <p:cNvPicPr>
            <a:picLocks noChangeAspect="1" noChangeArrowheads="1"/>
          </p:cNvPicPr>
          <p:nvPr/>
        </p:nvPicPr>
        <p:blipFill>
          <a:blip r:embed="rId9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3194"/>
            <a:ext cx="6553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>
                <a:latin typeface="Myriad Pro" pitchFamily="34" charset="0"/>
                <a:ea typeface="+mj-ea"/>
                <a:cs typeface="+mj-cs"/>
              </a:rPr>
              <a:t>1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7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Fonctionnement du radar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76672" y="1702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  <a:t/>
            </a:r>
            <a:b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" descr="D:\4_Radar\7_Communication\Photos\Radar_Aviscan_II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5"/>
          <a:stretch/>
        </p:blipFill>
        <p:spPr bwMode="auto">
          <a:xfrm>
            <a:off x="793126" y="1619013"/>
            <a:ext cx="7775889" cy="40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22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t="18108" r="29365" b="3449"/>
          <a:stretch/>
        </p:blipFill>
        <p:spPr>
          <a:xfrm>
            <a:off x="5292080" y="1466800"/>
            <a:ext cx="3789040" cy="3888432"/>
          </a:xfrm>
          <a:prstGeom prst="rect">
            <a:avLst/>
          </a:prstGeom>
        </p:spPr>
      </p:pic>
      <p:pic>
        <p:nvPicPr>
          <p:cNvPr id="32" name="Image 31" descr="D:\Biotope\1_Etudes\2015-Radar AAMP\Illustrations AAMP\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711"/>
          <a:stretch/>
        </p:blipFill>
        <p:spPr bwMode="auto">
          <a:xfrm rot="19098219">
            <a:off x="260259" y="1553213"/>
            <a:ext cx="3804256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>
                <a:latin typeface="Myriad Pro" pitchFamily="34" charset="0"/>
                <a:ea typeface="+mj-ea"/>
                <a:cs typeface="+mj-cs"/>
              </a:rPr>
              <a:t>1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7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Fonctionnement du radar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7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1345683" y="5579733"/>
            <a:ext cx="4077422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 de texte 16"/>
          <p:cNvSpPr txBox="1">
            <a:spLocks noChangeArrowheads="1"/>
          </p:cNvSpPr>
          <p:nvPr/>
        </p:nvSpPr>
        <p:spPr bwMode="auto">
          <a:xfrm>
            <a:off x="4175613" y="3159034"/>
            <a:ext cx="10372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Canal du Rhône à Sète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3023584" y="1774115"/>
            <a:ext cx="1087726" cy="6114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23584" y="2796284"/>
            <a:ext cx="1152029" cy="5162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 de texte 27"/>
          <p:cNvSpPr txBox="1">
            <a:spLocks noChangeArrowheads="1"/>
          </p:cNvSpPr>
          <p:nvPr/>
        </p:nvSpPr>
        <p:spPr bwMode="auto">
          <a:xfrm>
            <a:off x="4111310" y="1620617"/>
            <a:ext cx="1600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Ingril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Nord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 de texte 28"/>
          <p:cNvSpPr txBox="1">
            <a:spLocks noChangeArrowheads="1"/>
          </p:cNvSpPr>
          <p:nvPr/>
        </p:nvSpPr>
        <p:spPr bwMode="auto">
          <a:xfrm>
            <a:off x="4161260" y="4549956"/>
            <a:ext cx="1600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Ingril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Sud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709994" y="3455780"/>
            <a:ext cx="1463248" cy="12405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 de texte 449"/>
          <p:cNvSpPr txBox="1">
            <a:spLocks noChangeArrowheads="1"/>
          </p:cNvSpPr>
          <p:nvPr/>
        </p:nvSpPr>
        <p:spPr bwMode="auto">
          <a:xfrm>
            <a:off x="415847" y="1318341"/>
            <a:ext cx="1371601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Echos d’oiseau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 flipV="1">
            <a:off x="1318091" y="1558235"/>
            <a:ext cx="469357" cy="2292077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76672" y="1702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  <a:t/>
            </a:r>
            <a:b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H="1" flipV="1">
            <a:off x="4827667" y="1754904"/>
            <a:ext cx="3114154" cy="6631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5061371" y="2630751"/>
            <a:ext cx="3236789" cy="6665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4881047" y="3771407"/>
            <a:ext cx="2534761" cy="9279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1" name="Picture 25" descr="Afficher l'image d'orig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07" y="5625680"/>
            <a:ext cx="940667" cy="3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129"/>
          <p:cNvSpPr txBox="1">
            <a:spLocks noChangeArrowheads="1"/>
          </p:cNvSpPr>
          <p:nvPr/>
        </p:nvSpPr>
        <p:spPr bwMode="auto">
          <a:xfrm>
            <a:off x="6426187" y="5696989"/>
            <a:ext cx="15208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Illustrations extraites d’une étude réalisée</a:t>
            </a:r>
            <a:r>
              <a:rPr kumimoji="0" lang="fr-FR" altLang="fr-FR" sz="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pour l’AAMP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9137357">
            <a:off x="5253946" y="1597730"/>
            <a:ext cx="3917544" cy="3680378"/>
          </a:xfrm>
          <a:prstGeom prst="rect">
            <a:avLst/>
          </a:prstGeom>
          <a:blipFill dpi="0" rotWithShape="1">
            <a:blip r:embed="rId11">
              <a:alphaModFix amt="24000"/>
            </a:blip>
            <a:srcRect/>
            <a:stretch>
              <a:fillRect r="-187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890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>
                <a:latin typeface="Myriad Pro" pitchFamily="34" charset="0"/>
                <a:ea typeface="+mj-ea"/>
                <a:cs typeface="+mj-cs"/>
              </a:rPr>
              <a:t>1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7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Fonctionnement du radar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76672" y="1702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  <a:t/>
            </a:r>
            <a:b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 16" descr="fonction_horizont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752970"/>
            <a:ext cx="4052509" cy="324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Image 17" descr="fonction_vertical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2669" y="1761087"/>
            <a:ext cx="4031285" cy="324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240088" y="5122097"/>
            <a:ext cx="225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=&gt; Trajectoires</a:t>
            </a:r>
          </a:p>
          <a:p>
            <a:r>
              <a:rPr lang="fr-FR" dirty="0" smtClean="0"/>
              <a:t>=&gt; Utilisation spatiale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803399" y="5122097"/>
            <a:ext cx="19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=&gt; Altitudes de vol</a:t>
            </a:r>
          </a:p>
          <a:p>
            <a:r>
              <a:rPr lang="fr-FR" dirty="0" smtClean="0"/>
              <a:t>=&gt; Flux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475656" y="1266726"/>
            <a:ext cx="1550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Mode horizontal</a:t>
            </a:r>
            <a:endParaRPr lang="fr-FR" sz="16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940152" y="1251376"/>
            <a:ext cx="132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Mode vertical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335076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>
                <a:latin typeface="Myriad Pro" pitchFamily="34" charset="0"/>
                <a:ea typeface="+mj-ea"/>
                <a:cs typeface="+mj-cs"/>
              </a:rPr>
              <a:t>1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7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Fonctionnement du radar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76672" y="1702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  <a:t/>
            </a:r>
            <a:b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Liberation Serif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2000" y="1412776"/>
            <a:ext cx="43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Avantages</a:t>
            </a:r>
          </a:p>
          <a:p>
            <a:endParaRPr lang="fr-FR" sz="1600" dirty="0"/>
          </a:p>
          <a:p>
            <a:r>
              <a:rPr lang="fr-FR" sz="1600" dirty="0" smtClean="0"/>
              <a:t>Rayon de détection des oiseaux : 1 à 8 km </a:t>
            </a:r>
          </a:p>
          <a:p>
            <a:r>
              <a:rPr lang="fr-FR" sz="1600" dirty="0"/>
              <a:t>Fonctionnement sur 360°</a:t>
            </a:r>
          </a:p>
          <a:p>
            <a:r>
              <a:rPr lang="fr-FR" sz="1600" dirty="0" smtClean="0"/>
              <a:t>Enregistrement des déplacements en continu</a:t>
            </a:r>
          </a:p>
          <a:p>
            <a:r>
              <a:rPr lang="fr-FR" sz="1600" dirty="0" smtClean="0"/>
              <a:t>Opérationnel de jour comme de nuit</a:t>
            </a:r>
          </a:p>
          <a:p>
            <a:r>
              <a:rPr lang="fr-FR" sz="1600" dirty="0" smtClean="0"/>
              <a:t>Trajectoires de chaque oiseau ou vol d’oiseaux</a:t>
            </a:r>
          </a:p>
          <a:p>
            <a:r>
              <a:rPr lang="fr-FR" sz="1600" dirty="0" smtClean="0"/>
              <a:t>Flux et altitudes de vol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452" r="1176" b="5900"/>
          <a:stretch/>
        </p:blipFill>
        <p:spPr>
          <a:xfrm>
            <a:off x="4789057" y="1272593"/>
            <a:ext cx="3882050" cy="24858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756410" y="3912272"/>
            <a:ext cx="432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Limites</a:t>
            </a:r>
          </a:p>
          <a:p>
            <a:endParaRPr lang="fr-FR" sz="1600" dirty="0" smtClean="0"/>
          </a:p>
          <a:p>
            <a:r>
              <a:rPr lang="fr-FR" sz="1600" dirty="0" smtClean="0"/>
              <a:t>Besoin de corrélation visuelle pour identification</a:t>
            </a:r>
          </a:p>
          <a:p>
            <a:r>
              <a:rPr lang="fr-FR" sz="1600" dirty="0" smtClean="0"/>
              <a:t>Résolution spatiale liée à l’échelle</a:t>
            </a:r>
          </a:p>
          <a:p>
            <a:r>
              <a:rPr lang="fr-FR" sz="1600" dirty="0" smtClean="0"/>
              <a:t>Pluie et vagues affectent la détection</a:t>
            </a:r>
          </a:p>
          <a:p>
            <a:r>
              <a:rPr lang="fr-FR" sz="1600" dirty="0" smtClean="0"/>
              <a:t>Positionnement du radar important (accès, obstacles)</a:t>
            </a:r>
            <a:endParaRPr lang="fr-FR" sz="1600" dirty="0"/>
          </a:p>
          <a:p>
            <a:endParaRPr lang="fr-FR" dirty="0"/>
          </a:p>
        </p:txBody>
      </p:sp>
      <p:pic>
        <p:nvPicPr>
          <p:cNvPr id="20" name="Imag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24152" r="17659" b="13111"/>
          <a:stretch/>
        </p:blipFill>
        <p:spPr bwMode="auto">
          <a:xfrm>
            <a:off x="1563483" y="3546886"/>
            <a:ext cx="1904682" cy="22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56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Exemple de résultats bruts : sternes et nautisme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27241" y="1695346"/>
            <a:ext cx="5241868" cy="3805807"/>
            <a:chOff x="327241" y="1695346"/>
            <a:chExt cx="5241868" cy="3805807"/>
          </a:xfrm>
        </p:grpSpPr>
        <p:pic>
          <p:nvPicPr>
            <p:cNvPr id="5121" name="Image 565" descr="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41" y="1695346"/>
              <a:ext cx="466725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e 15"/>
            <p:cNvGrpSpPr/>
            <p:nvPr/>
          </p:nvGrpSpPr>
          <p:grpSpPr>
            <a:xfrm>
              <a:off x="629444" y="2891938"/>
              <a:ext cx="4939665" cy="2609215"/>
              <a:chOff x="0" y="0"/>
              <a:chExt cx="4939748" cy="260924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9939"/>
                <a:ext cx="824230" cy="72453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834887" y="0"/>
                <a:ext cx="4104861" cy="4273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19878" y="755374"/>
                <a:ext cx="2454966" cy="18538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Image 19" descr="D:\Biotope\1_Etudes\2015-Radar AAMP\Illustrations AAMP\new\19.jpg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74844" y="427383"/>
                <a:ext cx="2454910" cy="21818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 de texte 528"/>
          <p:cNvSpPr txBox="1"/>
          <p:nvPr/>
        </p:nvSpPr>
        <p:spPr>
          <a:xfrm>
            <a:off x="5658958" y="4359349"/>
            <a:ext cx="1301750" cy="476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Sternes </a:t>
            </a:r>
            <a:r>
              <a:rPr lang="fr-FR" sz="1100" b="1" dirty="0" smtClean="0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pierregarin</a:t>
            </a:r>
            <a:endParaRPr lang="fr-FR" sz="11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4704758" y="4403798"/>
            <a:ext cx="954200" cy="1052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 de texte 528"/>
          <p:cNvSpPr txBox="1"/>
          <p:nvPr/>
        </p:nvSpPr>
        <p:spPr>
          <a:xfrm>
            <a:off x="5658958" y="3364004"/>
            <a:ext cx="1301750" cy="476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 smtClean="0">
                <a:solidFill>
                  <a:srgbClr val="FF000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Kite surf</a:t>
            </a:r>
            <a:endParaRPr lang="fr-FR" sz="11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3923928" y="3513661"/>
            <a:ext cx="1735030" cy="3398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5" descr="Afficher l'image d'orig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07" y="5625680"/>
            <a:ext cx="940667" cy="3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29"/>
          <p:cNvSpPr txBox="1">
            <a:spLocks noChangeArrowheads="1"/>
          </p:cNvSpPr>
          <p:nvPr/>
        </p:nvSpPr>
        <p:spPr bwMode="auto">
          <a:xfrm>
            <a:off x="6425481" y="5721820"/>
            <a:ext cx="15208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Illustrations extraites d’une étude réalisée</a:t>
            </a:r>
            <a:r>
              <a:rPr kumimoji="0" lang="fr-FR" altLang="fr-FR" sz="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pour l’AAMP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05234" y="1730634"/>
            <a:ext cx="215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Comportement de Sternes pierregarin au niveau d’une zone de navigation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52171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Exemple de résultats bruts en mer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" name="Picture 25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07" y="5625680"/>
            <a:ext cx="940667" cy="3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29"/>
          <p:cNvSpPr txBox="1">
            <a:spLocks noChangeArrowheads="1"/>
          </p:cNvSpPr>
          <p:nvPr/>
        </p:nvSpPr>
        <p:spPr bwMode="auto">
          <a:xfrm>
            <a:off x="6425481" y="5721820"/>
            <a:ext cx="15208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Illustrations extraites d’une étude réalisée</a:t>
            </a:r>
            <a:r>
              <a:rPr kumimoji="0" lang="fr-FR" altLang="fr-FR" sz="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pour l’AAMP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" name="Image 44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72" t="15069" r="24696" b="11036"/>
          <a:stretch/>
        </p:blipFill>
        <p:spPr>
          <a:xfrm rot="13621484">
            <a:off x="5742376" y="1055476"/>
            <a:ext cx="2954959" cy="2446105"/>
          </a:xfrm>
          <a:prstGeom prst="rect">
            <a:avLst/>
          </a:prstGeom>
        </p:spPr>
      </p:pic>
      <p:pic>
        <p:nvPicPr>
          <p:cNvPr id="46" name="Image 522" descr="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0153"/>
            <a:ext cx="4686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e 46"/>
          <p:cNvGrpSpPr/>
          <p:nvPr/>
        </p:nvGrpSpPr>
        <p:grpSpPr>
          <a:xfrm>
            <a:off x="2738686" y="2286119"/>
            <a:ext cx="3749040" cy="3017360"/>
            <a:chOff x="0" y="-164973"/>
            <a:chExt cx="3749564" cy="3017972"/>
          </a:xfrm>
        </p:grpSpPr>
        <p:grpSp>
          <p:nvGrpSpPr>
            <p:cNvPr id="48" name="Groupe 47"/>
            <p:cNvGrpSpPr/>
            <p:nvPr/>
          </p:nvGrpSpPr>
          <p:grpSpPr>
            <a:xfrm>
              <a:off x="445953" y="-164973"/>
              <a:ext cx="1748602" cy="248445"/>
              <a:chOff x="485710" y="-95398"/>
              <a:chExt cx="1748602" cy="248445"/>
            </a:xfrm>
          </p:grpSpPr>
          <p:cxnSp>
            <p:nvCxnSpPr>
              <p:cNvPr id="53" name="Connecteur droit avec flèche 52"/>
              <p:cNvCxnSpPr/>
              <p:nvPr/>
            </p:nvCxnSpPr>
            <p:spPr>
              <a:xfrm flipH="1">
                <a:off x="485710" y="64243"/>
                <a:ext cx="874496" cy="8880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 de texte 48"/>
              <p:cNvSpPr txBox="1"/>
              <p:nvPr/>
            </p:nvSpPr>
            <p:spPr>
              <a:xfrm>
                <a:off x="1360206" y="-95398"/>
                <a:ext cx="874106" cy="24844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b="1" dirty="0" smtClean="0">
                    <a:solidFill>
                      <a:srgbClr val="FF0000"/>
                    </a:solidFill>
                    <a:effectLst/>
                    <a:ea typeface="Batang" panose="02030600000101010101" pitchFamily="18" charset="-127"/>
                    <a:cs typeface="Times New Roman" panose="02020603050405020304" pitchFamily="18" charset="0"/>
                  </a:rPr>
                  <a:t>Jet ski</a:t>
                </a:r>
                <a:endParaRPr lang="fr-FR" sz="1100" dirty="0">
                  <a:effectLst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9" name="Image 48" descr="D:\Biotope\1_Etudes\2015-Radar AAMP\Illustrations AAMP\11.jpg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5069" y="1381539"/>
              <a:ext cx="2944495" cy="1470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0" y="397565"/>
              <a:ext cx="1023206" cy="5063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0" y="904460"/>
              <a:ext cx="795130" cy="19485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1023730" y="397565"/>
              <a:ext cx="2703444" cy="9939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 de texte 528"/>
          <p:cNvSpPr txBox="1"/>
          <p:nvPr/>
        </p:nvSpPr>
        <p:spPr>
          <a:xfrm>
            <a:off x="6678328" y="4725144"/>
            <a:ext cx="1301750" cy="476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Sternes </a:t>
            </a:r>
            <a:r>
              <a:rPr lang="fr-FR" sz="1100" b="1" dirty="0" err="1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caugek</a:t>
            </a:r>
            <a:r>
              <a:rPr lang="fr-FR" sz="1100" b="1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 en activité de pêche</a:t>
            </a:r>
            <a:endParaRPr lang="fr-FR" sz="11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H="1" flipV="1">
            <a:off x="5724128" y="4769593"/>
            <a:ext cx="954200" cy="1052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 de texte 529"/>
          <p:cNvSpPr txBox="1"/>
          <p:nvPr/>
        </p:nvSpPr>
        <p:spPr>
          <a:xfrm>
            <a:off x="4899478" y="5541798"/>
            <a:ext cx="1301750" cy="476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Bateau à moteur</a:t>
            </a:r>
            <a:endParaRPr lang="fr-FR" sz="110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 flipV="1">
            <a:off x="4614688" y="4436285"/>
            <a:ext cx="400996" cy="117681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5015684" y="1403138"/>
            <a:ext cx="1962937" cy="113137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 de texte 48"/>
          <p:cNvSpPr txBox="1"/>
          <p:nvPr/>
        </p:nvSpPr>
        <p:spPr>
          <a:xfrm>
            <a:off x="4319418" y="1154743"/>
            <a:ext cx="873984" cy="2483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 smtClean="0">
                <a:solidFill>
                  <a:schemeClr val="tx2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Domaine de Listel</a:t>
            </a:r>
            <a:endParaRPr lang="fr-FR" sz="1100" dirty="0">
              <a:solidFill>
                <a:schemeClr val="tx2"/>
              </a:solidFill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61" name="Connecteur en angle 60"/>
          <p:cNvCxnSpPr>
            <a:stCxn id="60" idx="1"/>
          </p:cNvCxnSpPr>
          <p:nvPr/>
        </p:nvCxnSpPr>
        <p:spPr>
          <a:xfrm rot="10800000" flipV="1">
            <a:off x="1939822" y="1278941"/>
            <a:ext cx="2379596" cy="2260922"/>
          </a:xfrm>
          <a:prstGeom prst="bentConnector3">
            <a:avLst>
              <a:gd name="adj1" fmla="val 10104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Exemples d’analyses : localisation de dortoirs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pic>
        <p:nvPicPr>
          <p:cNvPr id="44" name="Image 17" descr="C:\Users\biotope\Desktop\Planche Contact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860032" cy="486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86" descr="D:\Biotope\1_Etudes\2014-RADAR Alstom\Résultats\Capture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17599"/>
            <a:ext cx="4120296" cy="245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485" descr="D:\Biotope\1_Etudes\2014-RADAR Alstom\Résultats\Capture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9300"/>
            <a:ext cx="4104456" cy="244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947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latin typeface="Myriad Pro" charset="0"/>
              </a:rPr>
              <a:t>Exemples d’analyses : activité nocturne, transits</a:t>
            </a:r>
            <a:endParaRPr lang="fr-FR" sz="20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0"/>
            <a:ext cx="1332656" cy="113177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17451" b="6951"/>
          <a:stretch/>
        </p:blipFill>
        <p:spPr>
          <a:xfrm>
            <a:off x="107504" y="1197148"/>
            <a:ext cx="4251816" cy="4860609"/>
          </a:xfrm>
          <a:prstGeom prst="rect">
            <a:avLst/>
          </a:prstGeom>
        </p:spPr>
      </p:pic>
      <p:pic>
        <p:nvPicPr>
          <p:cNvPr id="35" name="Imag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0" b="13097"/>
          <a:stretch>
            <a:fillRect/>
          </a:stretch>
        </p:blipFill>
        <p:spPr bwMode="auto">
          <a:xfrm>
            <a:off x="4361145" y="3061730"/>
            <a:ext cx="4764210" cy="15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19" descr="C:\Users\biotope\Desktop\ALSTOM\migr E-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8610" r="18243" b="42409"/>
          <a:stretch>
            <a:fillRect/>
          </a:stretch>
        </p:blipFill>
        <p:spPr bwMode="auto">
          <a:xfrm>
            <a:off x="4672850" y="1203780"/>
            <a:ext cx="4328680" cy="170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40964" r="17615" b="12056"/>
          <a:stretch>
            <a:fillRect/>
          </a:stretch>
        </p:blipFill>
        <p:spPr bwMode="auto">
          <a:xfrm>
            <a:off x="5382431" y="4510275"/>
            <a:ext cx="2915729" cy="148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1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14954" r="12256" b="4860"/>
          <a:stretch/>
        </p:blipFill>
        <p:spPr bwMode="auto">
          <a:xfrm>
            <a:off x="4359320" y="4339274"/>
            <a:ext cx="1292800" cy="108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72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294</Words>
  <Application>Microsoft Office PowerPoint</Application>
  <PresentationFormat>Affichage à l'écran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Batang</vt:lpstr>
      <vt:lpstr>ＭＳ Ｐゴシック</vt:lpstr>
      <vt:lpstr>Arial</vt:lpstr>
      <vt:lpstr>Calibri</vt:lpstr>
      <vt:lpstr>Liberation Serif</vt:lpstr>
      <vt:lpstr>Myriad Pro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e2</dc:creator>
  <cp:lastModifiedBy>Vincent DELCOURT</cp:lastModifiedBy>
  <cp:revision>60</cp:revision>
  <dcterms:created xsi:type="dcterms:W3CDTF">2015-10-16T07:48:22Z</dcterms:created>
  <dcterms:modified xsi:type="dcterms:W3CDTF">2015-11-20T07:14:53Z</dcterms:modified>
</cp:coreProperties>
</file>