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7" r:id="rId6"/>
    <p:sldId id="268" r:id="rId7"/>
    <p:sldId id="265" r:id="rId8"/>
    <p:sldId id="270" r:id="rId9"/>
    <p:sldId id="271" r:id="rId10"/>
    <p:sldId id="272" r:id="rId11"/>
    <p:sldId id="263" r:id="rId12"/>
    <p:sldId id="27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4120"/>
    <a:srgbClr val="003300"/>
    <a:srgbClr val="B8E808"/>
    <a:srgbClr val="E1E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90E5-13A3-465E-9B31-90F5C24DC05A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4" descr="P10006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701" r="11751" b="41626"/>
          <a:stretch>
            <a:fillRect/>
          </a:stretch>
        </p:blipFill>
        <p:spPr>
          <a:xfrm>
            <a:off x="0" y="-27384"/>
            <a:ext cx="9144000" cy="4248472"/>
          </a:xfr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0" y="4214813"/>
            <a:ext cx="6570663" cy="785812"/>
          </a:xfrm>
          <a:prstGeom prst="rect">
            <a:avLst/>
          </a:prstGeom>
          <a:solidFill>
            <a:srgbClr val="41A2D6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charset="0"/>
                <a:ea typeface="ＭＳ Ｐゴシック" pitchFamily="34" charset="-128"/>
                <a:cs typeface="+mn-cs"/>
              </a:rPr>
              <a:t> Salines de Villeneuve 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charset="0"/>
                <a:ea typeface="ＭＳ Ｐゴシック" pitchFamily="34" charset="-128"/>
                <a:cs typeface="+mn-cs"/>
              </a:rPr>
              <a:t>– 20 Novembre 2015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35696" y="3071813"/>
            <a:ext cx="7308304" cy="1143000"/>
          </a:xfrm>
          <a:prstGeom prst="rect">
            <a:avLst/>
          </a:prstGeom>
          <a:solidFill>
            <a:srgbClr val="0081C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i="1" dirty="0" smtClean="0">
                <a:solidFill>
                  <a:schemeClr val="bg1"/>
                </a:solidFill>
                <a:latin typeface="Myriad Pro" charset="0"/>
                <a:ea typeface="ＭＳ Ｐゴシック" pitchFamily="34" charset="-128"/>
                <a:cs typeface="+mj-cs"/>
              </a:rPr>
              <a:t>Cartographie et Suivis des Herbiers sur l'étang de Salses-Leucate </a:t>
            </a:r>
            <a:endParaRPr kumimoji="0" lang="fr-F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j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5877272"/>
            <a:ext cx="9087846" cy="989670"/>
            <a:chOff x="0" y="6729936"/>
            <a:chExt cx="9087846" cy="989670"/>
          </a:xfrm>
        </p:grpSpPr>
        <p:pic>
          <p:nvPicPr>
            <p:cNvPr id="14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21813" y="6927518"/>
              <a:ext cx="3250387" cy="684000"/>
            </a:xfrm>
            <a:prstGeom prst="rect">
              <a:avLst/>
            </a:prstGeom>
            <a:noFill/>
          </p:spPr>
        </p:pic>
        <p:pic>
          <p:nvPicPr>
            <p:cNvPr id="13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300192" y="6927518"/>
              <a:ext cx="2086413" cy="684000"/>
            </a:xfrm>
            <a:prstGeom prst="rect">
              <a:avLst/>
            </a:prstGeom>
            <a:noFill/>
          </p:spPr>
        </p:pic>
        <p:pic>
          <p:nvPicPr>
            <p:cNvPr id="15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l="1933" t="15353" b="16410"/>
            <a:stretch>
              <a:fillRect/>
            </a:stretch>
          </p:blipFill>
          <p:spPr bwMode="auto">
            <a:xfrm>
              <a:off x="0" y="6927518"/>
              <a:ext cx="1852704" cy="684000"/>
            </a:xfrm>
            <a:prstGeom prst="rect">
              <a:avLst/>
            </a:prstGeom>
            <a:noFill/>
          </p:spPr>
        </p:pic>
        <p:pic>
          <p:nvPicPr>
            <p:cNvPr id="16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63688" y="6927518"/>
              <a:ext cx="1287535" cy="684000"/>
            </a:xfrm>
            <a:prstGeom prst="rect">
              <a:avLst/>
            </a:prstGeom>
            <a:noFill/>
          </p:spPr>
        </p:pic>
        <p:pic>
          <p:nvPicPr>
            <p:cNvPr id="7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388424" y="6729936"/>
              <a:ext cx="699422" cy="989670"/>
            </a:xfrm>
            <a:prstGeom prst="rect">
              <a:avLst/>
            </a:prstGeom>
            <a:noFill/>
          </p:spPr>
        </p:pic>
      </p:grpSp>
      <p:pic>
        <p:nvPicPr>
          <p:cNvPr id="12" name="Image 11" descr="RIVAGE HD mar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221089"/>
            <a:ext cx="1368152" cy="155684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7"/>
          <p:cNvSpPr txBox="1">
            <a:spLocks/>
          </p:cNvSpPr>
          <p:nvPr/>
        </p:nvSpPr>
        <p:spPr bwMode="auto">
          <a:xfrm>
            <a:off x="1259632" y="0"/>
            <a:ext cx="4176464" cy="1125538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700" b="1" dirty="0" smtClean="0">
                <a:solidFill>
                  <a:srgbClr val="624120"/>
                </a:solidFill>
                <a:latin typeface="+mj-lt"/>
              </a:rPr>
              <a:t>SUIVI ZONES À ENJEUX</a:t>
            </a:r>
            <a:endParaRPr lang="fr-FR" sz="2700" dirty="0">
              <a:solidFill>
                <a:srgbClr val="624120"/>
              </a:solidFill>
              <a:latin typeface="+mj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3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0" y="1124744"/>
            <a:ext cx="4716016" cy="504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b="1" kern="0" dirty="0" smtClean="0">
                <a:solidFill>
                  <a:schemeClr val="accent6">
                    <a:lumMod val="50000"/>
                  </a:schemeClr>
                </a:solidFill>
              </a:rPr>
              <a:t>(II</a:t>
            </a:r>
            <a:r>
              <a:rPr lang="fr-FR" sz="2800" b="1" kern="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fr-FR" sz="2800" b="1" kern="0" dirty="0" smtClean="0">
                <a:solidFill>
                  <a:schemeClr val="accent6">
                    <a:lumMod val="50000"/>
                  </a:schemeClr>
                </a:solidFill>
              </a:rPr>
              <a:t>suite)</a:t>
            </a:r>
            <a:endParaRPr lang="fr-FR" sz="2800" b="1" kern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fr-FR" sz="400" kern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000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kern="0" dirty="0" smtClean="0">
                <a:solidFill>
                  <a:schemeClr val="accent6">
                    <a:lumMod val="50000"/>
                  </a:schemeClr>
                </a:solidFill>
              </a:rPr>
              <a:t>Densité</a:t>
            </a: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fr-FR" sz="2400" b="1" kern="0" dirty="0" smtClean="0">
                <a:solidFill>
                  <a:schemeClr val="accent6">
                    <a:lumMod val="50000"/>
                  </a:schemeClr>
                </a:solidFill>
              </a:rPr>
              <a:t>2015</a:t>
            </a: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</a:rPr>
              <a:t> positif, sauf </a:t>
            </a: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</a:rPr>
              <a:t>au Sud </a:t>
            </a: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</a:rPr>
              <a:t>(mais PAS Halopitys). </a:t>
            </a: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</a:rPr>
              <a:t> Stabilité </a:t>
            </a: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</a:rPr>
              <a:t>depuis </a:t>
            </a:r>
            <a:r>
              <a:rPr lang="fr-FR" sz="2400" b="1" kern="0" dirty="0" smtClean="0">
                <a:solidFill>
                  <a:schemeClr val="accent6">
                    <a:lumMod val="50000"/>
                  </a:schemeClr>
                </a:solidFill>
              </a:rPr>
              <a:t>2010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sz="2400" b="1" kern="0" dirty="0" smtClean="0">
                <a:solidFill>
                  <a:schemeClr val="accent6">
                    <a:lumMod val="50000"/>
                  </a:schemeClr>
                </a:solidFill>
              </a:rPr>
              <a:t> Espèces 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200" i="1" kern="0" dirty="0" smtClean="0">
                <a:solidFill>
                  <a:schemeClr val="accent6">
                    <a:lumMod val="50000"/>
                  </a:schemeClr>
                </a:solidFill>
              </a:rPr>
              <a:t>marina</a:t>
            </a:r>
            <a:r>
              <a:rPr lang="fr-FR" sz="2200" kern="0" dirty="0" smtClean="0">
                <a:solidFill>
                  <a:schemeClr val="accent6">
                    <a:lumMod val="50000"/>
                  </a:schemeClr>
                </a:solidFill>
              </a:rPr>
              <a:t> mieux en profond, moins bien en bord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200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200" i="1" kern="0" dirty="0" err="1" smtClean="0">
                <a:solidFill>
                  <a:schemeClr val="accent6">
                    <a:lumMod val="50000"/>
                  </a:schemeClr>
                </a:solidFill>
              </a:rPr>
              <a:t>noltii</a:t>
            </a:r>
            <a:r>
              <a:rPr lang="fr-FR" sz="2200" kern="0" dirty="0" smtClean="0">
                <a:solidFill>
                  <a:schemeClr val="accent6">
                    <a:lumMod val="50000"/>
                  </a:schemeClr>
                </a:solidFill>
              </a:rPr>
              <a:t> : dynamique plutôt positive en profondeur</a:t>
            </a:r>
            <a:endParaRPr lang="fr-FR" sz="2200" kern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endParaRPr lang="fr-FR" sz="800" b="1" kern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000" b="1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kern="0" dirty="0" smtClean="0">
                <a:solidFill>
                  <a:schemeClr val="accent6">
                    <a:lumMod val="50000"/>
                  </a:schemeClr>
                </a:solidFill>
              </a:rPr>
              <a:t>Conclusion</a:t>
            </a: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</a:rPr>
              <a:t> : globalement stable mais mieux profond que  bord (suivis très tardifs) =&gt; donc usages à l'équilibre ?</a:t>
            </a:r>
            <a:endParaRPr lang="fr-FR" sz="2400" b="1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8574" y="-27384"/>
            <a:ext cx="4501937" cy="616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4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6913512" cy="1125538"/>
          </a:xfrm>
          <a:prstGeom prst="rect">
            <a:avLst/>
          </a:prstGeom>
          <a:solidFill>
            <a:srgbClr val="FFC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solidFill>
                  <a:schemeClr val="accent2">
                    <a:lumMod val="50000"/>
                  </a:schemeClr>
                </a:solidFill>
                <a:latin typeface="Myriad Pro" charset="0"/>
              </a:rPr>
              <a:t>ATOUTS - LIMITES</a:t>
            </a:r>
            <a:endParaRPr lang="fr-FR" sz="3600" dirty="0">
              <a:solidFill>
                <a:schemeClr val="accent2">
                  <a:lumMod val="50000"/>
                </a:schemeClr>
              </a:solidFill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 descr="RIVAGE HD m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5574" y="1"/>
            <a:ext cx="988425" cy="112474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5496" y="1249590"/>
            <a:ext cx="91085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b="1" kern="0" dirty="0" smtClean="0">
                <a:solidFill>
                  <a:schemeClr val="accent2">
                    <a:lumMod val="50000"/>
                  </a:schemeClr>
                </a:solidFill>
              </a:rPr>
              <a:t>I. ATOUTS</a:t>
            </a:r>
          </a:p>
          <a:p>
            <a:pPr>
              <a:defRPr/>
            </a:pPr>
            <a:endParaRPr lang="fr-FR" sz="12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0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kern="0" dirty="0" smtClean="0">
                <a:solidFill>
                  <a:schemeClr val="accent2">
                    <a:lumMod val="50000"/>
                  </a:schemeClr>
                </a:solidFill>
              </a:rPr>
              <a:t>Très bonnes connaissances de terrain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8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400" kern="0" dirty="0" smtClean="0">
                <a:solidFill>
                  <a:schemeClr val="accent2">
                    <a:lumMod val="50000"/>
                  </a:schemeClr>
                </a:solidFill>
              </a:rPr>
              <a:t> Moyens simples : dépendance météo réduite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8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400" kern="0" dirty="0" smtClean="0">
                <a:solidFill>
                  <a:schemeClr val="accent2">
                    <a:lumMod val="50000"/>
                  </a:schemeClr>
                </a:solidFill>
              </a:rPr>
              <a:t> Vents + étang "profond" : problème de turbidité réduit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8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400" kern="0" dirty="0" smtClean="0">
                <a:solidFill>
                  <a:schemeClr val="accent2">
                    <a:lumMod val="50000"/>
                  </a:schemeClr>
                </a:solidFill>
              </a:rPr>
              <a:t> Comparaison avec d'autres suivis (recoupement des résultats)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8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400" kern="0" dirty="0" smtClean="0">
                <a:solidFill>
                  <a:schemeClr val="accent2">
                    <a:lumMod val="50000"/>
                  </a:schemeClr>
                </a:solidFill>
              </a:rPr>
              <a:t> Informations complémentaires (faune, déchets …)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8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400" kern="0" dirty="0" smtClean="0">
                <a:solidFill>
                  <a:schemeClr val="accent2">
                    <a:lumMod val="50000"/>
                  </a:schemeClr>
                </a:solidFill>
              </a:rPr>
              <a:t> Coûts des suivis annuels </a:t>
            </a:r>
            <a:r>
              <a:rPr lang="fr-FR" sz="2400" b="1" kern="0" dirty="0" smtClean="0">
                <a:solidFill>
                  <a:schemeClr val="accent2">
                    <a:lumMod val="50000"/>
                  </a:schemeClr>
                </a:solidFill>
              </a:rPr>
              <a:t>simplifiés</a:t>
            </a:r>
            <a:r>
              <a:rPr lang="fr-FR" sz="2400" kern="0" dirty="0" smtClean="0">
                <a:solidFill>
                  <a:schemeClr val="accent2">
                    <a:lumMod val="50000"/>
                  </a:schemeClr>
                </a:solidFill>
              </a:rPr>
              <a:t> (terrain + résultats bruts) supportables en </a:t>
            </a:r>
            <a:r>
              <a:rPr lang="fr-FR" sz="2400" kern="0" dirty="0" err="1" smtClean="0">
                <a:solidFill>
                  <a:schemeClr val="accent2">
                    <a:lumMod val="50000"/>
                  </a:schemeClr>
                </a:solidFill>
              </a:rPr>
              <a:t>auto-financement</a:t>
            </a:r>
            <a:r>
              <a:rPr lang="fr-FR" sz="2400" kern="0" dirty="0" smtClean="0">
                <a:solidFill>
                  <a:schemeClr val="accent2">
                    <a:lumMod val="50000"/>
                  </a:schemeClr>
                </a:solidFill>
              </a:rPr>
              <a:t> (2 000€)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800" b="1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endParaRPr lang="fr-FR" sz="2000" b="1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4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6913512" cy="1125538"/>
          </a:xfrm>
          <a:prstGeom prst="rect">
            <a:avLst/>
          </a:prstGeom>
          <a:solidFill>
            <a:srgbClr val="FFC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solidFill>
                  <a:schemeClr val="accent2">
                    <a:lumMod val="50000"/>
                  </a:schemeClr>
                </a:solidFill>
                <a:latin typeface="Myriad Pro" charset="0"/>
              </a:rPr>
              <a:t>ATOUTS - LIMITES</a:t>
            </a:r>
            <a:endParaRPr lang="fr-FR" sz="3600" dirty="0">
              <a:solidFill>
                <a:schemeClr val="accent2">
                  <a:lumMod val="50000"/>
                </a:schemeClr>
              </a:solidFill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 descr="RIVAGE HD m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5574" y="1"/>
            <a:ext cx="988425" cy="112474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5496" y="1124745"/>
            <a:ext cx="9108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endParaRPr lang="fr-FR" sz="400" b="1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sz="2800" b="1" kern="0" dirty="0" smtClean="0">
                <a:solidFill>
                  <a:schemeClr val="accent2">
                    <a:lumMod val="50000"/>
                  </a:schemeClr>
                </a:solidFill>
              </a:rPr>
              <a:t>II. LIMITES</a:t>
            </a:r>
          </a:p>
          <a:p>
            <a:pPr>
              <a:defRPr/>
            </a:pPr>
            <a:endParaRPr lang="fr-FR" sz="8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0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200" kern="0" dirty="0" smtClean="0">
                <a:solidFill>
                  <a:schemeClr val="accent2">
                    <a:lumMod val="50000"/>
                  </a:schemeClr>
                </a:solidFill>
              </a:rPr>
              <a:t>QUE 7 transects sur 250 km²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8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000" kern="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fr-FR" sz="2200" kern="0" dirty="0" smtClean="0">
                <a:solidFill>
                  <a:schemeClr val="accent2">
                    <a:lumMod val="50000"/>
                  </a:schemeClr>
                </a:solidFill>
              </a:rPr>
              <a:t>Acquisition sur 2-3 jours (long ?), donc décalage possible (mais dynamique Herbier "stable" : besoin de recul pour analyse des résultats et mesures de gestion immédiates impossibles)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8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0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200" kern="0" dirty="0" smtClean="0">
                <a:solidFill>
                  <a:schemeClr val="accent2">
                    <a:lumMod val="50000"/>
                  </a:schemeClr>
                </a:solidFill>
              </a:rPr>
              <a:t>Coûts Cartographie initiale assez chère : 30 000€. Coûts des suivis annuels complets (terrain + résultats bruts + analyse + rapport) : 8 000</a:t>
            </a:r>
            <a:r>
              <a:rPr lang="fr-FR" sz="2200" kern="0" dirty="0" smtClean="0">
                <a:solidFill>
                  <a:schemeClr val="accent2">
                    <a:lumMod val="50000"/>
                  </a:schemeClr>
                </a:solidFill>
              </a:rPr>
              <a:t>€ </a:t>
            </a:r>
            <a:endParaRPr lang="fr-FR" sz="22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endParaRPr lang="fr-FR" sz="2400" b="1" kern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sz="2800" b="1" kern="0" dirty="0" smtClean="0">
                <a:solidFill>
                  <a:schemeClr val="accent2">
                    <a:lumMod val="50000"/>
                  </a:schemeClr>
                </a:solidFill>
              </a:rPr>
              <a:t>III. Conclusion :</a:t>
            </a:r>
          </a:p>
          <a:p>
            <a:pPr>
              <a:defRPr/>
            </a:pPr>
            <a:r>
              <a:rPr lang="fr-FR" sz="2400" kern="0" dirty="0" smtClean="0">
                <a:solidFill>
                  <a:schemeClr val="accent2">
                    <a:lumMod val="50000"/>
                  </a:schemeClr>
                </a:solidFill>
              </a:rPr>
              <a:t>Les suivis répondent à nos objectifs avec cette méthode (qualité/prix), mais pour remettre à jour la Cartographie complète la question de la méthodologie se </a:t>
            </a:r>
            <a:r>
              <a:rPr lang="fr-FR" sz="2400" kern="0" dirty="0" smtClean="0">
                <a:solidFill>
                  <a:schemeClr val="accent2">
                    <a:lumMod val="50000"/>
                  </a:schemeClr>
                </a:solidFill>
              </a:rPr>
              <a:t>reposera</a:t>
            </a:r>
            <a:endParaRPr lang="fr-FR" sz="2000" b="1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ZoneTexte 13"/>
          <p:cNvSpPr txBox="1"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81C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Myriad Pro" charset="0"/>
              </a:rPr>
              <a:t>sommaire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98908" y="2637000"/>
            <a:ext cx="788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400" b="1" dirty="0" smtClean="0">
                <a:solidFill>
                  <a:srgbClr val="00B050"/>
                </a:solidFill>
                <a:latin typeface="Myriad Pro" pitchFamily="34" charset="0"/>
                <a:ea typeface="+mj-ea"/>
                <a:cs typeface="+mj-cs"/>
              </a:rPr>
              <a:t>2 – </a:t>
            </a:r>
            <a:r>
              <a:rPr lang="fr-FR" sz="2400" b="1" dirty="0" smtClean="0">
                <a:solidFill>
                  <a:srgbClr val="00B050"/>
                </a:solidFill>
                <a:latin typeface="Myriad Pro" charset="0"/>
              </a:rPr>
              <a:t>CARTOGRAPHIE </a:t>
            </a:r>
            <a:r>
              <a:rPr lang="fr-FR" sz="2400" b="1" dirty="0" smtClean="0">
                <a:solidFill>
                  <a:srgbClr val="00B050"/>
                </a:solidFill>
                <a:latin typeface="Myriad Pro" charset="0"/>
              </a:rPr>
              <a:t>INITIALE</a:t>
            </a:r>
            <a:endParaRPr lang="fr-FR" sz="2400" dirty="0" smtClean="0">
              <a:solidFill>
                <a:srgbClr val="00B050"/>
              </a:solidFill>
              <a:latin typeface="Myriad Pro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598908" y="4581216"/>
            <a:ext cx="788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rPr>
              <a:t>4 –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Myriad Pro" charset="0"/>
              </a:rPr>
              <a:t>ATOUTS -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Myriad Pro" charset="0"/>
              </a:rPr>
              <a:t>LIMITES</a:t>
            </a:r>
            <a:endParaRPr lang="fr-FR" sz="2400" dirty="0" smtClean="0">
              <a:solidFill>
                <a:schemeClr val="accent6">
                  <a:lumMod val="75000"/>
                </a:schemeClr>
              </a:solidFill>
              <a:latin typeface="Myriad Pro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598908" y="1700896"/>
            <a:ext cx="788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rgbClr val="002060"/>
                </a:solidFill>
                <a:latin typeface="Myriad Pro" pitchFamily="34" charset="0"/>
                <a:ea typeface="+mj-ea"/>
                <a:cs typeface="+mj-cs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Myriad Pro" pitchFamily="34" charset="0"/>
                <a:ea typeface="+mj-ea"/>
                <a:cs typeface="+mj-cs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Myriad Pro" charset="0"/>
              </a:rPr>
              <a:t>OBJECTIFS</a:t>
            </a:r>
            <a:endParaRPr lang="fr-FR" sz="2400" b="1" dirty="0">
              <a:solidFill>
                <a:srgbClr val="002060"/>
              </a:solidFill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98908" y="3645112"/>
            <a:ext cx="78840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400" b="1" dirty="0" smtClean="0">
                <a:solidFill>
                  <a:srgbClr val="FFC000"/>
                </a:solidFill>
                <a:latin typeface="Myriad Pro" pitchFamily="34" charset="0"/>
                <a:ea typeface="+mj-ea"/>
                <a:cs typeface="+mj-cs"/>
              </a:rPr>
              <a:t>3 </a:t>
            </a:r>
            <a:r>
              <a:rPr lang="fr-FR" sz="2400" b="1" dirty="0">
                <a:solidFill>
                  <a:srgbClr val="FFC000"/>
                </a:solidFill>
                <a:latin typeface="Myriad Pro" pitchFamily="34" charset="0"/>
                <a:ea typeface="+mj-ea"/>
                <a:cs typeface="+mj-cs"/>
              </a:rPr>
              <a:t>– </a:t>
            </a:r>
            <a:r>
              <a:rPr lang="fr-FR" sz="2400" b="1" dirty="0" smtClean="0">
                <a:solidFill>
                  <a:srgbClr val="FFC000"/>
                </a:solidFill>
              </a:rPr>
              <a:t>SUIVI ZONES À </a:t>
            </a:r>
            <a:r>
              <a:rPr lang="fr-FR" sz="2400" b="1" dirty="0" smtClean="0">
                <a:solidFill>
                  <a:srgbClr val="FFC000"/>
                </a:solidFill>
              </a:rPr>
              <a:t>ENJEUX</a:t>
            </a:r>
            <a:endParaRPr lang="fr-FR" sz="2400" dirty="0" smtClean="0">
              <a:solidFill>
                <a:srgbClr val="FFC00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13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14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5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6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7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8" name="Connecteur droit 17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>
                <a:latin typeface="Myriad Pro" pitchFamily="34" charset="0"/>
                <a:ea typeface="+mj-ea"/>
                <a:cs typeface="+mj-cs"/>
              </a:rPr>
              <a:t>1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6913512" cy="1125538"/>
          </a:xfrm>
          <a:prstGeom prst="rect">
            <a:avLst/>
          </a:prstGeom>
          <a:solidFill>
            <a:srgbClr val="0070C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Myriad Pro" charset="0"/>
              </a:rPr>
              <a:t>OBJECTIFS</a:t>
            </a:r>
            <a:endParaRPr lang="fr-FR" sz="3600" dirty="0">
              <a:solidFill>
                <a:srgbClr val="002060"/>
              </a:solidFill>
              <a:latin typeface="Myriad Pro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 descr="RIVAGE HD m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5574" y="1"/>
            <a:ext cx="988425" cy="11247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124744"/>
            <a:ext cx="5148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fr-FR" sz="8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ctr">
              <a:defRPr/>
            </a:pPr>
            <a:r>
              <a:rPr lang="fr-FR" sz="2400" b="1" kern="0" dirty="0" smtClean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fr-FR" sz="2400" b="1" kern="0" dirty="0" smtClean="0">
                <a:solidFill>
                  <a:schemeClr val="accent5">
                    <a:lumMod val="50000"/>
                  </a:schemeClr>
                </a:solidFill>
              </a:rPr>
              <a:t>PHASES : </a:t>
            </a:r>
          </a:p>
          <a:p>
            <a:pPr marL="457200" indent="-457200" algn="ctr">
              <a:defRPr/>
            </a:pPr>
            <a:r>
              <a:rPr lang="fr-FR" sz="2400" b="1" kern="0" dirty="0" smtClean="0">
                <a:solidFill>
                  <a:schemeClr val="accent5">
                    <a:lumMod val="50000"/>
                  </a:schemeClr>
                </a:solidFill>
              </a:rPr>
              <a:t>Cartographie initiale + Suivis </a:t>
            </a:r>
            <a:r>
              <a:rPr lang="fr-FR" sz="2400" b="1" kern="0" dirty="0" smtClean="0">
                <a:solidFill>
                  <a:schemeClr val="accent5">
                    <a:lumMod val="50000"/>
                  </a:schemeClr>
                </a:solidFill>
              </a:rPr>
              <a:t>annuels</a:t>
            </a:r>
          </a:p>
          <a:p>
            <a:pPr marL="457200" indent="-457200" algn="ctr">
              <a:defRPr/>
            </a:pPr>
            <a:endParaRPr lang="fr-FR" sz="12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ctr">
              <a:defRPr/>
            </a:pPr>
            <a:endParaRPr lang="fr-FR" sz="10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fr-FR" sz="2400" kern="0" dirty="0" smtClean="0">
                <a:solidFill>
                  <a:schemeClr val="accent5">
                    <a:lumMod val="50000"/>
                  </a:schemeClr>
                </a:solidFill>
              </a:rPr>
              <a:t>Améliorer la connaissance sur les herbiers + analyse de la dynamique</a:t>
            </a:r>
            <a:endParaRPr lang="fr-F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endParaRPr lang="fr-FR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Mesurer l’effet des algues rouges (collecte) sur les zones d’herbier proche + autres enjeux (usages…)</a:t>
            </a:r>
          </a:p>
          <a:p>
            <a:pPr marL="457200" indent="-457200">
              <a:buFont typeface="Courier New" pitchFamily="49" charset="0"/>
              <a:buChar char="o"/>
              <a:defRPr/>
            </a:pPr>
            <a:endParaRPr lang="fr-FR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endParaRPr lang="fr-FR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Maîtrise d’ouvrage RIVAGE, prestataire SEANEO + État initial : projet européen SUDOE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Eco-Lagunes</a:t>
            </a:r>
            <a:endParaRPr lang="fr-FR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Image 20" descr="Zoom graine herbier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148064" y="1260617"/>
            <a:ext cx="3944206" cy="4760671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416" y="2276872"/>
            <a:ext cx="2709237" cy="381679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6913512" cy="1125538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solidFill>
                  <a:srgbClr val="003300"/>
                </a:solidFill>
                <a:latin typeface="Myriad Pro" charset="0"/>
              </a:rPr>
              <a:t>CARTOGRAPHIE INITIALE</a:t>
            </a:r>
            <a:endParaRPr lang="fr-FR" sz="3600" dirty="0">
              <a:solidFill>
                <a:srgbClr val="003300"/>
              </a:solidFill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6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 descr="RIVAGE HD mar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5574" y="1"/>
            <a:ext cx="988425" cy="1124743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9" cstate="print"/>
          <a:srcRect r="8639"/>
          <a:stretch>
            <a:fillRect/>
          </a:stretch>
        </p:blipFill>
        <p:spPr bwMode="auto">
          <a:xfrm>
            <a:off x="4586312" y="1196752"/>
            <a:ext cx="2505968" cy="388843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7020272" y="1484785"/>
            <a:ext cx="212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dirty="0" smtClean="0">
                <a:latin typeface="Verdana" pitchFamily="34" charset="0"/>
              </a:rPr>
              <a:t>Pourcentage de recouvrement</a:t>
            </a:r>
          </a:p>
          <a:p>
            <a:pPr algn="r"/>
            <a:r>
              <a:rPr lang="fr-FR" sz="1200" i="1" dirty="0" smtClean="0">
                <a:latin typeface="Verdana" pitchFamily="34" charset="0"/>
              </a:rPr>
              <a:t>RSL 2009, Ifremer</a:t>
            </a:r>
          </a:p>
          <a:p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0" y="1124744"/>
            <a:ext cx="47160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I. METHODOLOGIE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fr-FR" sz="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200" dirty="0" smtClean="0">
                <a:solidFill>
                  <a:schemeClr val="accent3">
                    <a:lumMod val="50000"/>
                  </a:schemeClr>
                </a:solidFill>
              </a:rPr>
              <a:t>Partagée avec site partenaire (Thau) et basée sur recommandations du projet SUDOE Eco-Lagunes </a:t>
            </a:r>
          </a:p>
          <a:p>
            <a:pPr>
              <a:buFont typeface="Courier New" pitchFamily="49" charset="0"/>
              <a:buChar char="o"/>
            </a:pPr>
            <a:r>
              <a:rPr lang="fr-FR" sz="2200" dirty="0" smtClean="0">
                <a:solidFill>
                  <a:schemeClr val="accent3">
                    <a:lumMod val="50000"/>
                  </a:schemeClr>
                </a:solidFill>
              </a:rPr>
              <a:t> A</a:t>
            </a:r>
            <a:r>
              <a:rPr lang="fr-FR" sz="2200" kern="0" dirty="0" smtClean="0">
                <a:solidFill>
                  <a:schemeClr val="accent3">
                    <a:lumMod val="50000"/>
                  </a:schemeClr>
                </a:solidFill>
              </a:rPr>
              <a:t>daptée aux conditions locales </a:t>
            </a:r>
          </a:p>
          <a:p>
            <a:pPr>
              <a:buFont typeface="Courier New" pitchFamily="49" charset="0"/>
              <a:buChar char="o"/>
            </a:pPr>
            <a:endParaRPr lang="fr-FR" sz="14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r-FR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200" b="1" kern="0" dirty="0" smtClean="0">
                <a:solidFill>
                  <a:schemeClr val="accent3">
                    <a:lumMod val="50000"/>
                  </a:schemeClr>
                </a:solidFill>
              </a:rPr>
              <a:t>Étape I : </a:t>
            </a:r>
            <a:r>
              <a:rPr lang="fr-FR" sz="2200" kern="0" dirty="0" smtClean="0">
                <a:solidFill>
                  <a:schemeClr val="accent3">
                    <a:lumMod val="50000"/>
                  </a:schemeClr>
                </a:solidFill>
              </a:rPr>
              <a:t>Pré-cartographie =  données existantes (RSL) + dire d’acteurs </a:t>
            </a:r>
          </a:p>
          <a:p>
            <a:pPr>
              <a:buFont typeface="Courier New" pitchFamily="49" charset="0"/>
              <a:buChar char="o"/>
            </a:pPr>
            <a:endParaRPr lang="fr-FR" sz="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r-FR" sz="2200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200" b="1" kern="0" dirty="0" smtClean="0">
                <a:solidFill>
                  <a:schemeClr val="accent3">
                    <a:lumMod val="50000"/>
                  </a:schemeClr>
                </a:solidFill>
              </a:rPr>
              <a:t>Étape  II : </a:t>
            </a:r>
            <a:r>
              <a:rPr lang="fr-FR" sz="2200" kern="0" dirty="0" smtClean="0">
                <a:solidFill>
                  <a:schemeClr val="accent3">
                    <a:lumMod val="50000"/>
                  </a:schemeClr>
                </a:solidFill>
              </a:rPr>
              <a:t>Cartographie de l’enveloppe globale des herbiers =  méthode commune adaptée </a:t>
            </a:r>
          </a:p>
          <a:p>
            <a:pPr>
              <a:buFont typeface="Courier New" pitchFamily="49" charset="0"/>
              <a:buChar char="o"/>
            </a:pPr>
            <a:endParaRPr lang="fr-FR" sz="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r-FR" sz="2200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200" b="1" kern="0" dirty="0" smtClean="0">
                <a:solidFill>
                  <a:schemeClr val="accent3">
                    <a:lumMod val="50000"/>
                  </a:schemeClr>
                </a:solidFill>
              </a:rPr>
              <a:t>Étape  III : </a:t>
            </a:r>
            <a:r>
              <a:rPr lang="fr-FR" sz="2200" kern="0" dirty="0" smtClean="0">
                <a:solidFill>
                  <a:schemeClr val="accent3">
                    <a:lumMod val="50000"/>
                  </a:schemeClr>
                </a:solidFill>
              </a:rPr>
              <a:t>Caractérisation des peuplements =  protocole CCMAR </a:t>
            </a:r>
            <a:endParaRPr lang="fr-FR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2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 descr="RIVAGE HD m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5574" y="1"/>
            <a:ext cx="988425" cy="1124743"/>
          </a:xfrm>
          <a:prstGeom prst="rect">
            <a:avLst/>
          </a:prstGeom>
        </p:spPr>
      </p:pic>
      <p:sp>
        <p:nvSpPr>
          <p:cNvPr id="16" name="ZoneTexte 13"/>
          <p:cNvSpPr txBox="1">
            <a:spLocks noChangeArrowheads="1"/>
          </p:cNvSpPr>
          <p:nvPr/>
        </p:nvSpPr>
        <p:spPr bwMode="auto">
          <a:xfrm>
            <a:off x="0" y="1557367"/>
            <a:ext cx="56521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II. PROSPECTION DE TERRAIN</a:t>
            </a:r>
          </a:p>
          <a:p>
            <a:endParaRPr lang="fr-FR" sz="800" b="1" dirty="0" smtClean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 Repérage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des herbiers depuis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embarcation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ou en plongée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: limites (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inf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, sup…), espèces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et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cas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particuliers </a:t>
            </a:r>
            <a:endParaRPr lang="fr-FR" sz="2400" dirty="0" smtClean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endParaRPr lang="fr-FR" sz="1000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Délimitation </a:t>
            </a: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du contou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r des herbiers en plaçant des points GPS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(10m)</a:t>
            </a:r>
          </a:p>
          <a:p>
            <a:pPr>
              <a:buFont typeface="Courier New" pitchFamily="49" charset="0"/>
              <a:buChar char="o"/>
            </a:pPr>
            <a:endParaRPr lang="fr-FR" sz="1000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Estimation </a:t>
            </a: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de la densité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des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herbiers</a:t>
            </a:r>
          </a:p>
          <a:p>
            <a:pPr>
              <a:buFont typeface="Courier New" pitchFamily="49" charset="0"/>
              <a:buChar char="o"/>
            </a:pPr>
            <a:endParaRPr lang="fr-FR" sz="1000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Relevé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présence </a:t>
            </a: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d’espèces envahissantes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ou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patrimoniales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(</a:t>
            </a:r>
            <a:r>
              <a:rPr lang="fr-FR" sz="2400" dirty="0" err="1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Pinna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...)</a:t>
            </a:r>
            <a:endParaRPr lang="fr-FR" sz="2400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7333" y="1807691"/>
            <a:ext cx="3459163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7"/>
          <p:cNvSpPr txBox="1">
            <a:spLocks/>
          </p:cNvSpPr>
          <p:nvPr/>
        </p:nvSpPr>
        <p:spPr bwMode="auto">
          <a:xfrm>
            <a:off x="1258888" y="0"/>
            <a:ext cx="6913512" cy="1125538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solidFill>
                  <a:srgbClr val="003300"/>
                </a:solidFill>
                <a:latin typeface="Myriad Pro" charset="0"/>
              </a:rPr>
              <a:t>CARTOGRAPHIE INITIALE</a:t>
            </a:r>
            <a:endParaRPr lang="fr-FR" sz="3600" dirty="0">
              <a:solidFill>
                <a:srgbClr val="003300"/>
              </a:solidFill>
              <a:latin typeface="Myriad Pro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7"/>
          <p:cNvSpPr txBox="1">
            <a:spLocks/>
          </p:cNvSpPr>
          <p:nvPr/>
        </p:nvSpPr>
        <p:spPr bwMode="auto">
          <a:xfrm>
            <a:off x="1258888" y="0"/>
            <a:ext cx="6913512" cy="908720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400" b="1" dirty="0" smtClean="0">
                <a:solidFill>
                  <a:srgbClr val="003300"/>
                </a:solidFill>
                <a:latin typeface="Myriad Pro" charset="0"/>
              </a:rPr>
              <a:t>CARTOGRAPHIE INITIALE</a:t>
            </a:r>
            <a:endParaRPr lang="fr-FR" sz="3400" dirty="0">
              <a:solidFill>
                <a:srgbClr val="003300"/>
              </a:solidFill>
              <a:latin typeface="Myriad Pro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908720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2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 descr="RIVAGE HD m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2"/>
            <a:ext cx="827583" cy="941719"/>
          </a:xfrm>
          <a:prstGeom prst="rect">
            <a:avLst/>
          </a:prstGeom>
        </p:spPr>
      </p:pic>
      <p:pic>
        <p:nvPicPr>
          <p:cNvPr id="14" name="Picture 5" descr="Carte-zostera marina"/>
          <p:cNvPicPr>
            <a:picLocks noChangeAspect="1" noChangeArrowheads="1"/>
          </p:cNvPicPr>
          <p:nvPr/>
        </p:nvPicPr>
        <p:blipFill>
          <a:blip r:embed="rId8" cstate="print"/>
          <a:srcRect l="4292" t="13418" r="24276" b="4331"/>
          <a:stretch>
            <a:fillRect/>
          </a:stretch>
        </p:blipFill>
        <p:spPr bwMode="auto">
          <a:xfrm>
            <a:off x="4860032" y="692696"/>
            <a:ext cx="3378153" cy="5472608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Picture 10" descr="Carte-zostera noltii"/>
          <p:cNvPicPr>
            <a:picLocks noChangeAspect="1" noChangeArrowheads="1"/>
          </p:cNvPicPr>
          <p:nvPr/>
        </p:nvPicPr>
        <p:blipFill>
          <a:blip r:embed="rId9" cstate="print"/>
          <a:srcRect l="6567" t="12430" r="24441" b="4736"/>
          <a:stretch>
            <a:fillRect/>
          </a:stretch>
        </p:blipFill>
        <p:spPr bwMode="auto">
          <a:xfrm>
            <a:off x="1115616" y="692696"/>
            <a:ext cx="3240360" cy="5472608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3707904" y="5589240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+ RUPPIA …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15616" y="692696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chemeClr val="accent3">
                    <a:lumMod val="75000"/>
                  </a:schemeClr>
                </a:solidFill>
              </a:rPr>
              <a:t>Z. </a:t>
            </a:r>
            <a:r>
              <a:rPr lang="fr-FR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noltii</a:t>
            </a:r>
            <a:endParaRPr lang="fr-FR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60032" y="692696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chemeClr val="accent3">
                    <a:lumMod val="75000"/>
                  </a:schemeClr>
                </a:solidFill>
              </a:rPr>
              <a:t>Z. marina</a:t>
            </a:r>
            <a:endParaRPr lang="fr-FR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3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9632" y="0"/>
            <a:ext cx="4176464" cy="1125538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000" b="1" dirty="0" smtClean="0">
                <a:solidFill>
                  <a:srgbClr val="624120"/>
                </a:solidFill>
                <a:latin typeface="+mj-lt"/>
              </a:rPr>
              <a:t>SUIVI ZONES À ENJEUX</a:t>
            </a:r>
            <a:endParaRPr lang="fr-FR" sz="3000" dirty="0">
              <a:solidFill>
                <a:srgbClr val="624120"/>
              </a:solidFill>
              <a:latin typeface="+mj-lt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 l="3722" t="12749" r="24611" b="3389"/>
          <a:stretch>
            <a:fillRect/>
          </a:stretch>
        </p:blipFill>
        <p:spPr bwMode="auto">
          <a:xfrm>
            <a:off x="5397993" y="0"/>
            <a:ext cx="3746007" cy="6165304"/>
          </a:xfrm>
          <a:prstGeom prst="rect">
            <a:avLst/>
          </a:prstGeom>
          <a:noFill/>
          <a:ln w="19050">
            <a:solidFill>
              <a:srgbClr val="624120"/>
            </a:solidFill>
            <a:miter lim="800000"/>
            <a:headEnd/>
            <a:tailEnd/>
          </a:ln>
        </p:spPr>
      </p:pic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1124744"/>
            <a:ext cx="53640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800" b="1" kern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I. PRINCIPES</a:t>
            </a:r>
          </a:p>
          <a:p>
            <a:pPr>
              <a:defRPr/>
            </a:pPr>
            <a:endParaRPr lang="fr-FR" sz="800" kern="0" dirty="0" smtClean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200" kern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Cartographie initiale  + Qualité de l'habitat (sensibilité) + Usages (risque) </a:t>
            </a:r>
          </a:p>
          <a:p>
            <a:pPr algn="ctr">
              <a:defRPr/>
            </a:pPr>
            <a:r>
              <a:rPr lang="fr-FR" sz="2200" kern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= 15 zones à enjeux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400" kern="0" dirty="0" smtClean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200" kern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Simplification à 7 zones à sensibilité et risque similaires : algues rouges, glisse, témoin…</a:t>
            </a:r>
            <a:endParaRPr lang="fr-FR" sz="2200" kern="0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  <a:p>
            <a:pPr marL="0" lvl="2">
              <a:buFont typeface="Courier New" pitchFamily="49" charset="0"/>
              <a:buChar char="o"/>
              <a:defRPr/>
            </a:pPr>
            <a:endParaRPr lang="fr-FR" sz="400" kern="0" dirty="0" smtClean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  <a:p>
            <a:pPr marL="0" lvl="2">
              <a:buFont typeface="Courier New" pitchFamily="49" charset="0"/>
              <a:buChar char="o"/>
              <a:defRPr/>
            </a:pP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200" kern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Suivi annuel depuis 2011</a:t>
            </a:r>
          </a:p>
          <a:p>
            <a:pPr marL="0" lvl="2">
              <a:buFont typeface="Courier New" pitchFamily="49" charset="0"/>
              <a:buChar char="o"/>
              <a:defRPr/>
            </a:pPr>
            <a:endParaRPr lang="fr-FR" sz="2000" kern="0" dirty="0" smtClean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  <a:p>
            <a:pPr marL="0" lvl="2">
              <a:buFont typeface="Courier New" pitchFamily="49" charset="0"/>
              <a:buChar char="o"/>
              <a:defRPr/>
            </a:pPr>
            <a:r>
              <a:rPr lang="fr-FR" sz="2400" kern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200" kern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3 stations /transects (supérieur, milieu, profond)</a:t>
            </a:r>
          </a:p>
          <a:p>
            <a:pPr marL="0" lvl="2">
              <a:buFont typeface="Courier New" pitchFamily="49" charset="0"/>
              <a:buChar char="o"/>
              <a:defRPr/>
            </a:pPr>
            <a:r>
              <a:rPr lang="fr-FR" sz="2200" kern="0" dirty="0" smtClean="0">
                <a:solidFill>
                  <a:schemeClr val="accent6">
                    <a:lumMod val="50000"/>
                  </a:schemeClr>
                </a:solidFill>
              </a:rPr>
              <a:t> 4 </a:t>
            </a:r>
            <a:r>
              <a:rPr lang="fr-FR" sz="2200" kern="0" dirty="0" err="1" smtClean="0">
                <a:solidFill>
                  <a:schemeClr val="accent6">
                    <a:lumMod val="50000"/>
                  </a:schemeClr>
                </a:solidFill>
              </a:rPr>
              <a:t>quadrats</a:t>
            </a:r>
            <a:r>
              <a:rPr lang="fr-FR" sz="2200" kern="0" dirty="0" smtClean="0">
                <a:solidFill>
                  <a:schemeClr val="accent6">
                    <a:lumMod val="50000"/>
                  </a:schemeClr>
                </a:solidFill>
              </a:rPr>
              <a:t> /stations (photos sous-marines)</a:t>
            </a:r>
            <a:endParaRPr lang="fr-FR" sz="2200" kern="0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8" name="Image 17" descr="RIVAGE HD mar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5574" y="1"/>
            <a:ext cx="988425" cy="112474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3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17" descr="RIVAGE HD m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5574" y="1"/>
            <a:ext cx="988425" cy="1124743"/>
          </a:xfrm>
          <a:prstGeom prst="rect">
            <a:avLst/>
          </a:prstGeom>
        </p:spPr>
      </p:pic>
      <p:pic>
        <p:nvPicPr>
          <p:cNvPr id="14" name="Picture 2" descr="stati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 t="22319" b="6567"/>
          <a:stretch>
            <a:fillRect/>
          </a:stretch>
        </p:blipFill>
        <p:spPr>
          <a:xfrm>
            <a:off x="394716" y="1988840"/>
            <a:ext cx="8713788" cy="3672408"/>
          </a:xfrm>
          <a:noFill/>
          <a:ln w="19050">
            <a:solidFill>
              <a:schemeClr val="tx1"/>
            </a:solidFill>
          </a:ln>
        </p:spPr>
      </p:pic>
      <p:sp>
        <p:nvSpPr>
          <p:cNvPr id="15" name="ZoneTexte 7"/>
          <p:cNvSpPr txBox="1">
            <a:spLocks/>
          </p:cNvSpPr>
          <p:nvPr/>
        </p:nvSpPr>
        <p:spPr bwMode="auto">
          <a:xfrm>
            <a:off x="1258888" y="0"/>
            <a:ext cx="6913512" cy="1125538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solidFill>
                  <a:srgbClr val="624120"/>
                </a:solidFill>
                <a:latin typeface="+mj-lt"/>
              </a:rPr>
              <a:t>SUIVI ZONES À ENJEUX</a:t>
            </a:r>
            <a:endParaRPr lang="fr-FR" sz="3600" dirty="0">
              <a:solidFill>
                <a:srgbClr val="624120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121126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Limites  + Recouvrement (densité) + Espèces + Hauteur + Épiphytage</a:t>
            </a:r>
          </a:p>
          <a:p>
            <a:pPr algn="ctr"/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+ Évolution /r 2010</a:t>
            </a:r>
          </a:p>
          <a:p>
            <a:pPr algn="ctr"/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6511" y="3794834"/>
            <a:ext cx="3384375" cy="2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3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17" descr="RIVAGE HD m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5574" y="1"/>
            <a:ext cx="988425" cy="112474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5496" y="1124744"/>
            <a:ext cx="9108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600" b="1" kern="0" dirty="0" smtClean="0">
                <a:solidFill>
                  <a:schemeClr val="accent6">
                    <a:lumMod val="50000"/>
                  </a:schemeClr>
                </a:solidFill>
              </a:rPr>
              <a:t>II. RESULTATS</a:t>
            </a:r>
          </a:p>
          <a:p>
            <a:pPr>
              <a:defRPr/>
            </a:pPr>
            <a:endParaRPr lang="fr-FR" sz="400" kern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fr-FR" sz="2000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000" b="1" kern="0" dirty="0" smtClean="0">
                <a:solidFill>
                  <a:schemeClr val="accent6">
                    <a:lumMod val="50000"/>
                  </a:schemeClr>
                </a:solidFill>
              </a:rPr>
              <a:t>Limites</a:t>
            </a:r>
            <a:r>
              <a:rPr lang="fr-FR" sz="2000" kern="0" dirty="0" smtClean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fr-FR" sz="2000" b="1" kern="0" dirty="0" smtClean="0">
                <a:solidFill>
                  <a:schemeClr val="accent6">
                    <a:lumMod val="50000"/>
                  </a:schemeClr>
                </a:solidFill>
              </a:rPr>
              <a:t>2015</a:t>
            </a:r>
            <a:r>
              <a:rPr lang="fr-FR" sz="2000" kern="0" dirty="0" smtClean="0">
                <a:solidFill>
                  <a:schemeClr val="accent6">
                    <a:lumMod val="50000"/>
                  </a:schemeClr>
                </a:solidFill>
              </a:rPr>
              <a:t> plutôt positif, quelques régressions en profondeur. Évolution favorable depuis </a:t>
            </a:r>
            <a:r>
              <a:rPr lang="fr-FR" sz="2000" b="1" kern="0" dirty="0" smtClean="0">
                <a:solidFill>
                  <a:schemeClr val="accent6">
                    <a:lumMod val="50000"/>
                  </a:schemeClr>
                </a:solidFill>
              </a:rPr>
              <a:t>2010</a:t>
            </a:r>
            <a:r>
              <a:rPr lang="fr-FR" sz="2000" kern="0" dirty="0" smtClean="0">
                <a:solidFill>
                  <a:schemeClr val="accent6">
                    <a:lumMod val="50000"/>
                  </a:schemeClr>
                </a:solidFill>
              </a:rPr>
              <a:t>, repérage de certaines zones très fluctuantes (Saint-Hippolyte)</a:t>
            </a:r>
            <a:endParaRPr lang="fr-FR" sz="2000" b="1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ZoneTexte 7"/>
          <p:cNvSpPr txBox="1">
            <a:spLocks/>
          </p:cNvSpPr>
          <p:nvPr/>
        </p:nvSpPr>
        <p:spPr bwMode="auto">
          <a:xfrm>
            <a:off x="1258888" y="0"/>
            <a:ext cx="6913512" cy="1125538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solidFill>
                  <a:srgbClr val="624120"/>
                </a:solidFill>
                <a:latin typeface="+mj-lt"/>
              </a:rPr>
              <a:t>SUIVI ZONES À ENJEUX</a:t>
            </a:r>
            <a:endParaRPr lang="fr-FR" sz="3600" dirty="0">
              <a:solidFill>
                <a:srgbClr val="624120"/>
              </a:solidFill>
              <a:latin typeface="+mj-lt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276872"/>
            <a:ext cx="7157147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551</Words>
  <Application>Microsoft Office PowerPoint</Application>
  <PresentationFormat>Affichage à l'écran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e2</dc:creator>
  <cp:lastModifiedBy>MM</cp:lastModifiedBy>
  <cp:revision>113</cp:revision>
  <dcterms:created xsi:type="dcterms:W3CDTF">2015-10-16T07:48:22Z</dcterms:created>
  <dcterms:modified xsi:type="dcterms:W3CDTF">2015-11-18T09:40:45Z</dcterms:modified>
</cp:coreProperties>
</file>