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7" r:id="rId5"/>
    <p:sldId id="263" r:id="rId6"/>
    <p:sldId id="266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808"/>
    <a:srgbClr val="E1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90E5-13A3-465E-9B31-90F5C24DC05A}" type="datetimeFigureOut">
              <a:rPr lang="fr-FR" smtClean="0"/>
              <a:pPr/>
              <a:t>22/11/2015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D5D4-A6C2-479F-BB6F-A48AE1D255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drone\Imges_schéma_rapport\segmentation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" t="3737" r="1890" b="39558"/>
          <a:stretch/>
        </p:blipFill>
        <p:spPr bwMode="auto">
          <a:xfrm>
            <a:off x="0" y="0"/>
            <a:ext cx="9144000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0" y="4214813"/>
            <a:ext cx="6570663" cy="785812"/>
          </a:xfrm>
          <a:prstGeom prst="rect">
            <a:avLst/>
          </a:prstGeom>
          <a:solidFill>
            <a:srgbClr val="41A2D6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 Salines de Villeneuve 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 charset="0"/>
                <a:ea typeface="ＭＳ Ｐゴシック" pitchFamily="34" charset="-128"/>
                <a:cs typeface="+mn-cs"/>
              </a:rPr>
              <a:t>– 20 Novembre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35696" y="3071813"/>
            <a:ext cx="7308304" cy="1143000"/>
          </a:xfrm>
          <a:prstGeom prst="rect">
            <a:avLst/>
          </a:prstGeom>
          <a:solidFill>
            <a:srgbClr val="0081C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i="1" dirty="0" smtClean="0">
                <a:solidFill>
                  <a:schemeClr val="bg1"/>
                </a:solidFill>
                <a:latin typeface="Myriad Pro" charset="0"/>
                <a:ea typeface="ＭＳ Ｐゴシック" pitchFamily="34" charset="-128"/>
                <a:cs typeface="+mj-cs"/>
              </a:rPr>
              <a:t>Les apports de la télédétection dans la gestion des milieux lagunaires </a:t>
            </a: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charset="0"/>
              <a:ea typeface="ＭＳ Ｐゴシック" pitchFamily="34" charset="-128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5877272"/>
            <a:ext cx="9087846" cy="989670"/>
            <a:chOff x="0" y="6729936"/>
            <a:chExt cx="9087846" cy="989670"/>
          </a:xfrm>
        </p:grpSpPr>
        <p:pic>
          <p:nvPicPr>
            <p:cNvPr id="14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21813" y="6927518"/>
              <a:ext cx="3250387" cy="684000"/>
            </a:xfrm>
            <a:prstGeom prst="rect">
              <a:avLst/>
            </a:prstGeom>
            <a:noFill/>
          </p:spPr>
        </p:pic>
        <p:pic>
          <p:nvPicPr>
            <p:cNvPr id="13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300192" y="6927518"/>
              <a:ext cx="2086413" cy="684000"/>
            </a:xfrm>
            <a:prstGeom prst="rect">
              <a:avLst/>
            </a:prstGeom>
            <a:noFill/>
          </p:spPr>
        </p:pic>
        <p:pic>
          <p:nvPicPr>
            <p:cNvPr id="15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l="1933" t="15353" b="16410"/>
            <a:stretch>
              <a:fillRect/>
            </a:stretch>
          </p:blipFill>
          <p:spPr bwMode="auto">
            <a:xfrm>
              <a:off x="0" y="6927518"/>
              <a:ext cx="1852704" cy="684000"/>
            </a:xfrm>
            <a:prstGeom prst="rect">
              <a:avLst/>
            </a:prstGeom>
            <a:noFill/>
          </p:spPr>
        </p:pic>
        <p:pic>
          <p:nvPicPr>
            <p:cNvPr id="16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63688" y="6927518"/>
              <a:ext cx="1287535" cy="684000"/>
            </a:xfrm>
            <a:prstGeom prst="rect">
              <a:avLst/>
            </a:prstGeom>
            <a:noFill/>
          </p:spPr>
        </p:pic>
        <p:pic>
          <p:nvPicPr>
            <p:cNvPr id="7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388424" y="6729936"/>
              <a:ext cx="699422" cy="989670"/>
            </a:xfrm>
            <a:prstGeom prst="rect">
              <a:avLst/>
            </a:prstGeom>
            <a:noFill/>
          </p:spPr>
        </p:pic>
      </p:grpSp>
      <p:sp>
        <p:nvSpPr>
          <p:cNvPr id="12" name="ZoneTexte 11"/>
          <p:cNvSpPr txBox="1"/>
          <p:nvPr/>
        </p:nvSpPr>
        <p:spPr>
          <a:xfrm>
            <a:off x="755576" y="5013176"/>
            <a:ext cx="83884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</a:rPr>
              <a:t>Atelier 3 : La télédétection au service de l’inventaire des zones humides et de la cartographie d’habitats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>
                <a:latin typeface="Myriad Pro" pitchFamily="34" charset="0"/>
                <a:ea typeface="+mj-ea"/>
                <a:cs typeface="+mj-cs"/>
              </a:rPr>
              <a:t>1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70C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Synthèse de l’atelier 3</a:t>
            </a:r>
            <a:endParaRPr lang="fr-FR" sz="3600" dirty="0">
              <a:latin typeface="Myriad Pro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1052736"/>
            <a:ext cx="8352928" cy="831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2800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  <a:p>
            <a:r>
              <a:rPr lang="fr-FR" sz="2800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Cartographie de milieux humides</a:t>
            </a:r>
          </a:p>
          <a:p>
            <a:pPr>
              <a:buFontTx/>
              <a:buChar char="-"/>
            </a:pPr>
            <a:endParaRPr lang="fr-FR" sz="1050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1- Herbiers : ex </a:t>
            </a:r>
            <a:r>
              <a:rPr lang="fr-FR" i="1" dirty="0" smtClean="0"/>
              <a:t>Évaluation de la biomasse de zostères sur étang du Vaccarès / Images LANDSAT-SPOT5</a:t>
            </a:r>
          </a:p>
          <a:p>
            <a:pPr lvl="1">
              <a:buFont typeface="Symbol" pitchFamily="18" charset="2"/>
              <a:buChar char="Þ"/>
            </a:pPr>
            <a:r>
              <a:rPr lang="fr-FR" dirty="0" smtClean="0"/>
              <a:t>nécessite une  </a:t>
            </a:r>
            <a:r>
              <a:rPr lang="fr-FR" u="sng" dirty="0" smtClean="0"/>
              <a:t>phase terrain pour la calibration </a:t>
            </a:r>
            <a:endParaRPr lang="fr-FR" dirty="0" smtClean="0"/>
          </a:p>
          <a:p>
            <a:pPr lvl="1">
              <a:buFont typeface="Symbol" pitchFamily="18" charset="2"/>
              <a:buChar char="Þ"/>
            </a:pPr>
            <a:r>
              <a:rPr lang="fr-FR" dirty="0" smtClean="0"/>
              <a:t>Pas de détectabilité à échelle des espèces car les longueurs d’ondes des signaux utilisés ne le permettrait pas et la résolution non plus.</a:t>
            </a:r>
          </a:p>
          <a:p>
            <a:pPr lvl="2">
              <a:buFontTx/>
              <a:buChar char="-"/>
            </a:pPr>
            <a:r>
              <a:rPr lang="fr-FR" i="1" dirty="0" smtClean="0"/>
              <a:t>Même avec l’</a:t>
            </a:r>
            <a:r>
              <a:rPr lang="fr-FR" i="1" dirty="0" err="1" smtClean="0"/>
              <a:t>ultraspectral</a:t>
            </a:r>
            <a:r>
              <a:rPr lang="fr-FR" i="1" dirty="0" smtClean="0"/>
              <a:t>, il serait difficile d’avoir cette information</a:t>
            </a:r>
          </a:p>
          <a:p>
            <a:pPr lvl="1">
              <a:buFontTx/>
              <a:buChar char="-"/>
            </a:pPr>
            <a:r>
              <a:rPr lang="fr-FR" dirty="0" smtClean="0"/>
              <a:t>Sur la donnée bathymétrique (distinguer fond/herbier)=&gt;signaux acoustiques</a:t>
            </a:r>
          </a:p>
          <a:p>
            <a:pPr lvl="1"/>
            <a:r>
              <a:rPr lang="fr-FR" dirty="0" smtClean="0"/>
              <a:t>utilisables mais surtout pour plan d’eau &gt;6m de profondeur, pour faible profondeur on peut rester sur signal spectral mais difficulté d’obtenir de la donnée suivant turbidité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**Gestionnaire (RIVAGE) =&gt; </a:t>
            </a:r>
            <a:r>
              <a:rPr lang="fr-FR" i="1" dirty="0" smtClean="0"/>
              <a:t>cartographie d’herbiers sur Etang de Salses Leucate pour améliorer les connaissances et avoir une analyse dynamique des herbiers </a:t>
            </a:r>
          </a:p>
          <a:p>
            <a:pPr lvl="1"/>
            <a:r>
              <a:rPr lang="fr-FR" dirty="0" smtClean="0"/>
              <a:t>=&gt; estimation de la densité herbiers, relevés en plongée sur plusieurs </a:t>
            </a:r>
            <a:r>
              <a:rPr lang="fr-FR" dirty="0" err="1" smtClean="0"/>
              <a:t>transects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=&gt;avantage pour connaître l’état de santé de l’herbier (</a:t>
            </a:r>
            <a:r>
              <a:rPr lang="fr-FR" dirty="0" err="1" smtClean="0"/>
              <a:t>obs.éphytisme</a:t>
            </a:r>
            <a:r>
              <a:rPr lang="fr-FR" dirty="0" smtClean="0"/>
              <a:t>, …)</a:t>
            </a:r>
          </a:p>
          <a:p>
            <a:pPr lvl="1"/>
            <a:r>
              <a:rPr lang="fr-FR" dirty="0" smtClean="0"/>
              <a:t>=&gt; Coût annuel : 2000 euros pour 7 </a:t>
            </a:r>
            <a:r>
              <a:rPr lang="fr-FR" dirty="0" err="1" smtClean="0"/>
              <a:t>transects</a:t>
            </a:r>
            <a:r>
              <a:rPr lang="fr-FR" dirty="0" smtClean="0"/>
              <a:t> (donc soutenable /gestionnaire!)</a:t>
            </a:r>
          </a:p>
          <a:p>
            <a:pPr lvl="1"/>
            <a:r>
              <a:rPr lang="fr-FR" dirty="0" smtClean="0"/>
              <a:t>(phase initiale: 30000 euros)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-</a:t>
            </a:r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latin typeface="Myriad Pro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3600" b="1" dirty="0" smtClean="0">
                <a:latin typeface="Myriad Pro" charset="0"/>
              </a:rPr>
              <a:t>Synthèse de l’atelier 3</a:t>
            </a:r>
            <a:endParaRPr lang="fr-FR" sz="3600" dirty="0">
              <a:latin typeface="Myriad Pro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6" y="1700808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2- Cartographie des habitats à partir données </a:t>
            </a:r>
            <a:r>
              <a:rPr lang="fr-FR" i="1" dirty="0" err="1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multisources</a:t>
            </a:r>
            <a:r>
              <a:rPr lang="fr-FR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 </a:t>
            </a:r>
          </a:p>
          <a:p>
            <a:r>
              <a:rPr lang="fr-FR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(Projet  MS-</a:t>
            </a:r>
            <a:r>
              <a:rPr lang="fr-FR" i="1" dirty="0" err="1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Monina</a:t>
            </a:r>
            <a:r>
              <a:rPr lang="fr-FR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..) </a:t>
            </a:r>
            <a:r>
              <a:rPr lang="en-US" altLang="fr-FR" dirty="0" err="1" smtClean="0"/>
              <a:t>dans</a:t>
            </a:r>
            <a:r>
              <a:rPr lang="en-US" altLang="fr-FR" dirty="0" smtClean="0"/>
              <a:t> un </a:t>
            </a:r>
            <a:r>
              <a:rPr lang="en-US" altLang="fr-FR" u="sng" dirty="0" err="1" smtClean="0"/>
              <a:t>contexte</a:t>
            </a:r>
            <a:r>
              <a:rPr lang="en-US" altLang="fr-FR" u="sng" dirty="0" smtClean="0"/>
              <a:t> de classification </a:t>
            </a:r>
            <a:r>
              <a:rPr lang="en-US" altLang="fr-FR" u="sng" dirty="0" err="1" smtClean="0"/>
              <a:t>orientée-objets</a:t>
            </a:r>
            <a:endParaRPr lang="en-US" altLang="fr-FR" u="sng" dirty="0" smtClean="0"/>
          </a:p>
          <a:p>
            <a:endParaRPr lang="fr-FR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  <a:p>
            <a:pPr lvl="1"/>
            <a:r>
              <a:rPr lang="fr-FR" sz="2000" b="1" dirty="0" smtClean="0"/>
              <a:t>Utilisation de </a:t>
            </a:r>
            <a:r>
              <a:rPr lang="fr-FR" sz="2000" b="1" u="sng" dirty="0" smtClean="0"/>
              <a:t>segments d’objets homogènes </a:t>
            </a:r>
            <a:r>
              <a:rPr lang="fr-FR" sz="2000" dirty="0" smtClean="0"/>
              <a:t>(polygones déjà dessinés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=&gt; classification supervisée</a:t>
            </a:r>
          </a:p>
          <a:p>
            <a:pPr lvl="1"/>
            <a:r>
              <a:rPr lang="fr-FR" dirty="0" smtClean="0"/>
              <a:t>-nécessité de sélectionner des variables spectrales (images à très haute résolution, paquets de données) qui permet un travail sur </a:t>
            </a:r>
            <a:r>
              <a:rPr lang="fr-FR" u="sng" dirty="0" smtClean="0"/>
              <a:t>des textures d’habitats</a:t>
            </a:r>
            <a:endParaRPr lang="fr-FR" dirty="0" smtClean="0"/>
          </a:p>
          <a:p>
            <a:pPr lvl="1"/>
            <a:r>
              <a:rPr lang="fr-FR" dirty="0" smtClean="0"/>
              <a:t>-sélection de sites d’entrainement (phase terrain)</a:t>
            </a:r>
          </a:p>
          <a:p>
            <a:endParaRPr lang="fr-FR" dirty="0" smtClean="0"/>
          </a:p>
          <a:p>
            <a:r>
              <a:rPr lang="fr-FR" sz="1600" dirty="0" smtClean="0"/>
              <a:t>=&gt;Gain de temps pour détecter des zones homogènes</a:t>
            </a:r>
          </a:p>
          <a:p>
            <a:pPr>
              <a:defRPr/>
            </a:pPr>
            <a:r>
              <a:rPr lang="fr-FR" sz="1600" dirty="0" smtClean="0"/>
              <a:t>=&gt;Choix des paramètres (possible sous QGIS, mais il y a des coûts à ajouter pour utiliser certains paramètres), </a:t>
            </a:r>
          </a:p>
          <a:p>
            <a:pPr>
              <a:defRPr/>
            </a:pPr>
            <a:r>
              <a:rPr lang="fr-FR" sz="1600" dirty="0" smtClean="0"/>
              <a:t>=&gt;</a:t>
            </a:r>
            <a:r>
              <a:rPr lang="fr-FR" sz="1600" b="1" dirty="0" smtClean="0"/>
              <a:t>Attention :</a:t>
            </a:r>
            <a:r>
              <a:rPr lang="fr-FR" sz="1600" dirty="0" smtClean="0"/>
              <a:t>c</a:t>
            </a:r>
            <a:r>
              <a:rPr lang="it-IT" sz="1600" dirty="0" smtClean="0"/>
              <a:t>lassification  végétation &gt;80%  (Confusion possible de végétation=&gt;rester critique!)</a:t>
            </a:r>
          </a:p>
          <a:p>
            <a:pPr>
              <a:defRPr/>
            </a:pPr>
            <a:r>
              <a:rPr lang="it-IT" sz="1600" dirty="0" smtClean="0"/>
              <a:t>=&gt;Important d’avoir une partie terrain, communication avec les acteurs de terrain, on peut améliorer les cartographies ...</a:t>
            </a:r>
            <a:endParaRPr lang="en-US" sz="1600" dirty="0" smtClean="0"/>
          </a:p>
          <a:p>
            <a:r>
              <a:rPr lang="fr-FR" sz="1600" dirty="0" smtClean="0"/>
              <a:t>=&gt;Accessibilité des outils de cartographie de zones humides/gestionnaires</a:t>
            </a:r>
          </a:p>
          <a:p>
            <a:r>
              <a:rPr lang="fr-FR" sz="1600" dirty="0" smtClean="0"/>
              <a:t>=&gt;nomenclature, classification des données habitats adaptées en fonction des besoins, davantage de données seront fournies à l’avenir (c’est en constante évolution!)</a:t>
            </a:r>
          </a:p>
          <a:p>
            <a:r>
              <a:rPr lang="fr-FR" sz="1600" dirty="0" smtClean="0"/>
              <a:t>=&gt;données accessibles sur </a:t>
            </a:r>
            <a:r>
              <a:rPr lang="fr-FR" sz="1600" dirty="0" err="1" smtClean="0"/>
              <a:t>Géoportail</a:t>
            </a:r>
            <a:r>
              <a:rPr lang="fr-FR" sz="1600" dirty="0" smtClean="0"/>
              <a:t>, SHOM, et via le Pôle THEIA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23528" y="1196752"/>
            <a:ext cx="49290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Cartographie de milieux humides</a:t>
            </a:r>
          </a:p>
          <a:p>
            <a:endParaRPr lang="fr-FR" sz="2800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</p:txBody>
      </p:sp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881" y="0"/>
            <a:ext cx="2761119" cy="19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2- Cartographie des habitats, ex </a:t>
            </a:r>
            <a:r>
              <a:rPr lang="fr-FR" sz="1800" b="1" dirty="0" smtClean="0"/>
              <a:t>Appui au suivi des inventaires de Zones Humides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(cf. Observatoire des zones humides méditerranéennes) </a:t>
            </a:r>
            <a:br>
              <a:rPr lang="fr-FR" sz="1800" dirty="0" smtClean="0"/>
            </a:br>
            <a:r>
              <a:rPr lang="fr-FR" sz="1800" dirty="0" smtClean="0"/>
              <a:t>– échelle très large (1/100 000)</a:t>
            </a:r>
          </a:p>
          <a:p>
            <a:pPr>
              <a:buNone/>
            </a:pPr>
            <a:r>
              <a:rPr lang="fr-FR" sz="1800" dirty="0" smtClean="0"/>
              <a:t>=&gt; </a:t>
            </a:r>
            <a:r>
              <a:rPr lang="fr-FR" sz="1800" u="sng" dirty="0" smtClean="0"/>
              <a:t>utilisation du LANDSAT/ approche orientée objets</a:t>
            </a:r>
          </a:p>
          <a:p>
            <a:pPr>
              <a:buFont typeface="Symbol" pitchFamily="18" charset="2"/>
              <a:buChar char="Þ"/>
            </a:pPr>
            <a:r>
              <a:rPr lang="fr-FR" sz="1800" dirty="0" smtClean="0"/>
              <a:t>Pas de délimitation précise mais bien pour tendance globale des Zones Humides (y compris ZH potentielles), et voir zones inondables</a:t>
            </a:r>
          </a:p>
          <a:p>
            <a:pPr>
              <a:buFont typeface="Symbol" pitchFamily="18" charset="2"/>
              <a:buChar char="Þ"/>
            </a:pPr>
            <a:r>
              <a:rPr lang="fr-FR" sz="1800" dirty="0" smtClean="0"/>
              <a:t>pour analyse sur date (ex suivi des niveaux d’inondations, dynamique d’inondation), suivre les tendances. Le pas de temps est régulier pour faire ce suivi.</a:t>
            </a:r>
            <a:endParaRPr lang="fr-FR" sz="2800" dirty="0" smtClean="0"/>
          </a:p>
          <a:p>
            <a:pPr>
              <a:buFont typeface="Symbol" pitchFamily="18" charset="2"/>
              <a:buChar char="Þ"/>
            </a:pPr>
            <a:r>
              <a:rPr lang="fr-FR" sz="1800" dirty="0" smtClean="0"/>
              <a:t>Avantage de la couverture spatiale large</a:t>
            </a:r>
          </a:p>
          <a:p>
            <a:pPr>
              <a:buFont typeface="Symbol" pitchFamily="18" charset="2"/>
              <a:buChar char="Þ"/>
            </a:pPr>
            <a:r>
              <a:rPr lang="fr-FR" sz="1800" dirty="0" smtClean="0"/>
              <a:t>Facilité de la mise en œuvre</a:t>
            </a:r>
          </a:p>
          <a:p>
            <a:pPr>
              <a:buFont typeface="Symbol" pitchFamily="18" charset="2"/>
              <a:buChar char="Þ"/>
            </a:pPr>
            <a:r>
              <a:rPr lang="fr-FR" sz="1800" dirty="0" smtClean="0"/>
              <a:t>Facilité de transfert</a:t>
            </a:r>
          </a:p>
          <a:p>
            <a:pPr>
              <a:buFont typeface="Symbol" pitchFamily="18" charset="2"/>
              <a:buChar char="Þ"/>
            </a:pPr>
            <a:r>
              <a:rPr lang="fr-FR" sz="1800" dirty="0" smtClean="0"/>
              <a:t>Données gratuites (de plus en plus de données sont accessibles également, </a:t>
            </a:r>
            <a:r>
              <a:rPr lang="fr-FR" sz="1800" dirty="0" err="1" smtClean="0"/>
              <a:t>cf</a:t>
            </a:r>
            <a:r>
              <a:rPr lang="fr-FR" sz="1800" dirty="0" smtClean="0"/>
              <a:t> GEOSUD pour voir e qui est disponible)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3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5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Synthèse de l’atelier 3</a:t>
            </a:r>
            <a:endParaRPr lang="fr-FR" sz="3600" dirty="0" smtClean="0">
              <a:latin typeface="Myriad Pr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124744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Cartographie de milieux humides</a:t>
            </a:r>
          </a:p>
          <a:p>
            <a:endParaRPr lang="fr-FR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4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Synthèse de l’atelier 3</a:t>
            </a:r>
            <a:endParaRPr lang="fr-FR" sz="3600" dirty="0">
              <a:latin typeface="Myriad Pr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1268760"/>
            <a:ext cx="482453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Suivi temporel des habitats</a:t>
            </a:r>
          </a:p>
          <a:p>
            <a:pPr>
              <a:buFont typeface="Arial" pitchFamily="34" charset="0"/>
              <a:buChar char="•"/>
            </a:pPr>
            <a:r>
              <a:rPr lang="fr-FR" i="1" dirty="0" smtClean="0">
                <a:ea typeface="ＭＳ Ｐゴシック" pitchFamily="34" charset="-128"/>
              </a:rPr>
              <a:t> </a:t>
            </a:r>
            <a:r>
              <a:rPr lang="fr-FR" i="1" dirty="0" smtClean="0">
                <a:ea typeface="ＭＳ Ｐゴシック" pitchFamily="34" charset="-128"/>
              </a:rPr>
              <a:t>Cartographie des habitats naturels des étangs </a:t>
            </a:r>
            <a:r>
              <a:rPr lang="fr-FR" i="1" dirty="0" err="1" smtClean="0">
                <a:ea typeface="ＭＳ Ｐゴシック" pitchFamily="34" charset="-128"/>
              </a:rPr>
              <a:t>Palavasiens</a:t>
            </a:r>
            <a:r>
              <a:rPr lang="fr-FR" i="1" dirty="0" smtClean="0">
                <a:ea typeface="ＭＳ Ｐゴシック" pitchFamily="34" charset="-128"/>
              </a:rPr>
              <a:t>  à partir de séries temporelles </a:t>
            </a:r>
          </a:p>
          <a:p>
            <a:r>
              <a:rPr lang="fr-FR" dirty="0" smtClean="0">
                <a:ea typeface="ＭＳ Ｐゴシック" pitchFamily="34" charset="-128"/>
              </a:rPr>
              <a:t>Distinction des habitats en fonction de la phénologie des espèces végétales (ex période d’inondation dans le cycle des espèces), donne une signature temporelle des habitats</a:t>
            </a:r>
          </a:p>
          <a:p>
            <a:r>
              <a:rPr lang="fr-FR" dirty="0" smtClean="0">
                <a:ea typeface="ＭＳ Ｐゴシック" pitchFamily="34" charset="-128"/>
              </a:rPr>
              <a:t>=&gt; Important pour voir l’évolution des habitats (discrimination dans l’échelle temporelle)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i="1" dirty="0" smtClean="0">
                <a:ea typeface="ＭＳ Ｐゴシック" pitchFamily="34" charset="-128"/>
              </a:rPr>
              <a:t> </a:t>
            </a:r>
            <a:r>
              <a:rPr lang="fr-FR" i="1" dirty="0" smtClean="0">
                <a:ea typeface="ＭＳ Ｐゴシック" pitchFamily="34" charset="-128"/>
              </a:rPr>
              <a:t>Détection </a:t>
            </a:r>
            <a:r>
              <a:rPr lang="fr-FR" i="1" dirty="0" smtClean="0">
                <a:ea typeface="ＭＳ Ｐゴシック" pitchFamily="34" charset="-128"/>
              </a:rPr>
              <a:t>automatique de changements et d’évolutions à partir de séries d’images </a:t>
            </a:r>
            <a:r>
              <a:rPr lang="fr-FR" i="1" dirty="0" smtClean="0">
                <a:ea typeface="ＭＳ Ｐゴシック" pitchFamily="34" charset="-128"/>
              </a:rPr>
              <a:t>satellitaires=&gt; on cartographie en fonction de  l’intensité  de changement (phénologie, inondations)</a:t>
            </a:r>
            <a:endParaRPr lang="fr-FR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  <a:p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220072" y="1268760"/>
            <a:ext cx="3672408" cy="2664296"/>
            <a:chOff x="1128986" y="2863552"/>
            <a:chExt cx="6064250" cy="3671888"/>
          </a:xfrm>
        </p:grpSpPr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86" y="3236615"/>
              <a:ext cx="6064250" cy="329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necteur droit 17"/>
            <p:cNvCxnSpPr/>
            <p:nvPr/>
          </p:nvCxnSpPr>
          <p:spPr>
            <a:xfrm>
              <a:off x="4034111" y="3141365"/>
              <a:ext cx="0" cy="1744662"/>
            </a:xfrm>
            <a:prstGeom prst="line">
              <a:avLst/>
            </a:prstGeom>
            <a:ln w="25400">
              <a:solidFill>
                <a:srgbClr val="0066CC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695973" y="2863552"/>
              <a:ext cx="930275" cy="277813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Mars 2010</a:t>
              </a:r>
              <a:endParaRPr lang="fr-FR" sz="12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906861" y="2882602"/>
              <a:ext cx="1074737" cy="277813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Juillet</a:t>
              </a:r>
              <a:r>
                <a:rPr lang="en-US" sz="1200" dirty="0"/>
                <a:t> 2009</a:t>
              </a:r>
              <a:endParaRPr lang="fr-FR" sz="1200" dirty="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229623" y="3381077"/>
              <a:ext cx="871538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993300"/>
                  </a:solidFill>
                  <a:latin typeface="Arial Narrow" pitchFamily="34" charset="0"/>
                  <a:cs typeface="Arial" charset="0"/>
                </a:rPr>
                <a:t>Phragmitaie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6409011" y="4135140"/>
              <a:ext cx="757237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A4C400"/>
                  </a:solidFill>
                  <a:latin typeface="Arial Narrow" pitchFamily="34" charset="0"/>
                  <a:cs typeface="Arial" charset="0"/>
                </a:rPr>
                <a:t>Prés salés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6497911" y="4401840"/>
              <a:ext cx="577850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Fourrés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6437586" y="4647902"/>
              <a:ext cx="700087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339933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339933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>
                  <a:solidFill>
                    <a:srgbClr val="7030A0"/>
                  </a:solidFill>
                  <a:latin typeface="Arial Narrow" pitchFamily="34" charset="0"/>
                  <a:cs typeface="Arial" charset="0"/>
                </a:rPr>
                <a:t>Salicorne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400573" y="3160415"/>
              <a:ext cx="0" cy="460375"/>
            </a:xfrm>
            <a:prstGeom prst="line">
              <a:avLst/>
            </a:prstGeom>
            <a:ln w="25400">
              <a:solidFill>
                <a:srgbClr val="0066CC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685948" y="2935789"/>
              <a:ext cx="14879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prstClr val="black"/>
                  </a:solidFill>
                </a:rPr>
                <a:t>[</a:t>
              </a:r>
              <a:r>
                <a:rPr lang="fr-FR" sz="1400" dirty="0" err="1" smtClean="0">
                  <a:solidFill>
                    <a:prstClr val="black"/>
                  </a:solidFill>
                </a:rPr>
                <a:t>Corbane</a:t>
              </a:r>
              <a:r>
                <a:rPr lang="fr-FR" sz="1400" i="1" dirty="0" smtClean="0">
                  <a:solidFill>
                    <a:prstClr val="black"/>
                  </a:solidFill>
                </a:rPr>
                <a:t>. </a:t>
              </a:r>
              <a:r>
                <a:rPr lang="fr-FR" sz="1400" dirty="0">
                  <a:solidFill>
                    <a:prstClr val="black"/>
                  </a:solidFill>
                </a:rPr>
                <a:t>, </a:t>
              </a:r>
              <a:r>
                <a:rPr lang="fr-FR" sz="1400" dirty="0" smtClean="0">
                  <a:solidFill>
                    <a:prstClr val="black"/>
                  </a:solidFill>
                </a:rPr>
                <a:t>2013] </a:t>
              </a:r>
              <a:endParaRPr lang="fr-FR" dirty="0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005064"/>
            <a:ext cx="356388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1258888" cy="1125538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 smtClean="0">
                <a:latin typeface="Myriad Pro" pitchFamily="34" charset="0"/>
                <a:ea typeface="+mj-ea"/>
                <a:cs typeface="+mj-cs"/>
              </a:rPr>
              <a:t>5</a:t>
            </a:r>
            <a:endParaRPr lang="fr-FR" sz="4000" b="1" dirty="0"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9459" name="ZoneTexte 7"/>
          <p:cNvSpPr txBox="1">
            <a:spLocks/>
          </p:cNvSpPr>
          <p:nvPr/>
        </p:nvSpPr>
        <p:spPr bwMode="auto">
          <a:xfrm>
            <a:off x="1258888" y="0"/>
            <a:ext cx="7885112" cy="1125538"/>
          </a:xfrm>
          <a:prstGeom prst="rect">
            <a:avLst/>
          </a:prstGeom>
          <a:solidFill>
            <a:srgbClr val="FF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latin typeface="Myriad Pro" charset="0"/>
              </a:rPr>
              <a:t>Synthèse de l’atelier 3</a:t>
            </a:r>
            <a:endParaRPr lang="fr-FR" sz="3600" dirty="0">
              <a:latin typeface="Myriad Pro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0" y="6129368"/>
            <a:ext cx="9144000" cy="684008"/>
            <a:chOff x="0" y="6093296"/>
            <a:chExt cx="9144000" cy="684008"/>
          </a:xfrm>
        </p:grpSpPr>
        <p:pic>
          <p:nvPicPr>
            <p:cNvPr id="8" name="Picture 2" descr="C:\Users\e2\Desktop\DRONE TELEDETECTION\tdv300_impressiondpi_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69016" y="6165304"/>
              <a:ext cx="432514" cy="612000"/>
            </a:xfrm>
            <a:prstGeom prst="rect">
              <a:avLst/>
            </a:prstGeom>
            <a:noFill/>
          </p:spPr>
        </p:pic>
        <p:pic>
          <p:nvPicPr>
            <p:cNvPr id="9" name="Picture 3" descr="C:\Users\e2\Desktop\DRONE TELEDETECTION\logo_cenlr_0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0994" y="6165304"/>
              <a:ext cx="1995647" cy="612000"/>
            </a:xfrm>
            <a:prstGeom prst="rect">
              <a:avLst/>
            </a:prstGeom>
            <a:noFill/>
          </p:spPr>
        </p:pic>
        <p:pic>
          <p:nvPicPr>
            <p:cNvPr id="10" name="Picture 4" descr="C:\Users\e2\Desktop\DRONE TELEDETECTION\logo-rvb-72dpi-2lignes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44201" y="6165304"/>
              <a:ext cx="3024419" cy="612000"/>
            </a:xfrm>
            <a:prstGeom prst="rect">
              <a:avLst/>
            </a:prstGeom>
            <a:noFill/>
          </p:spPr>
        </p:pic>
        <p:pic>
          <p:nvPicPr>
            <p:cNvPr id="11" name="Picture 5" descr="S:\disque I\Cepralmar\Boîte à outils\Photos et Illustrations\Plaquettes et logos\Logos\Nouveau logo Cépralmar\NOUVEAU LOGO COULEUR CEPRALMAR.bmp"/>
            <p:cNvPicPr>
              <a:picLocks noChangeAspect="1" noChangeArrowheads="1"/>
            </p:cNvPicPr>
            <p:nvPr/>
          </p:nvPicPr>
          <p:blipFill>
            <a:blip r:embed="rId5" cstate="email"/>
            <a:srcRect t="15353" b="16410"/>
            <a:stretch>
              <a:fillRect/>
            </a:stretch>
          </p:blipFill>
          <p:spPr bwMode="auto">
            <a:xfrm>
              <a:off x="0" y="6165304"/>
              <a:ext cx="1787448" cy="612000"/>
            </a:xfrm>
            <a:prstGeom prst="rect">
              <a:avLst/>
            </a:prstGeom>
            <a:noFill/>
          </p:spPr>
        </p:pic>
        <p:pic>
          <p:nvPicPr>
            <p:cNvPr id="12" name="Picture 6" descr="S:\disque I\Cepralmar\Boîte à outils\Photos et Illustrations\Plaquettes et logos\Logos\logo région\Logo LR 2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39822" y="6165304"/>
              <a:ext cx="1152005" cy="612000"/>
            </a:xfrm>
            <a:prstGeom prst="rect">
              <a:avLst/>
            </a:prstGeom>
            <a:noFill/>
          </p:spPr>
        </p:pic>
        <p:cxnSp>
          <p:nvCxnSpPr>
            <p:cNvPr id="13" name="Connecteur droit 12"/>
            <p:cNvCxnSpPr/>
            <p:nvPr/>
          </p:nvCxnSpPr>
          <p:spPr>
            <a:xfrm>
              <a:off x="0" y="6093296"/>
              <a:ext cx="914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683568" y="1196752"/>
            <a:ext cx="7776864" cy="611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sz="3200" i="1" dirty="0" smtClean="0">
                <a:solidFill>
                  <a:srgbClr val="00B0F0"/>
                </a:solidFill>
                <a:latin typeface="Myriad Pro" charset="0"/>
                <a:ea typeface="ＭＳ Ｐゴシック" pitchFamily="34" charset="-128"/>
              </a:rPr>
              <a:t>Approche par drones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-</a:t>
            </a:r>
            <a:r>
              <a:rPr lang="fr-FR" dirty="0" smtClean="0">
                <a:latin typeface="+mj-lt"/>
                <a:ea typeface="ＭＳ Ｐゴシック" pitchFamily="34" charset="-128"/>
              </a:rPr>
              <a:t>résolution 2.5 cm, (PIR+visible) : reconstitution des types de végétation et cartographie mosaïque 3D  des habitats . (</a:t>
            </a:r>
            <a:r>
              <a:rPr lang="fr-FR" dirty="0" err="1" smtClean="0">
                <a:latin typeface="+mj-lt"/>
                <a:ea typeface="ＭＳ Ｐゴシック" pitchFamily="34" charset="-128"/>
              </a:rPr>
              <a:t>ripisylve</a:t>
            </a:r>
            <a:r>
              <a:rPr lang="fr-FR" dirty="0" smtClean="0">
                <a:latin typeface="+mj-lt"/>
                <a:ea typeface="ＭＳ Ｐゴシック" pitchFamily="34" charset="-128"/>
              </a:rPr>
              <a:t>, mares temporaires, extraire des alignements d’arbres sur un cours d’eau (</a:t>
            </a:r>
            <a:r>
              <a:rPr lang="fr-FR" dirty="0" err="1" smtClean="0">
                <a:latin typeface="+mj-lt"/>
                <a:ea typeface="ＭＳ Ｐゴシック" pitchFamily="34" charset="-128"/>
              </a:rPr>
              <a:t>cf</a:t>
            </a:r>
            <a:r>
              <a:rPr lang="fr-FR" dirty="0" smtClean="0">
                <a:latin typeface="+mj-lt"/>
                <a:ea typeface="ＭＳ Ｐゴシック" pitchFamily="34" charset="-128"/>
              </a:rPr>
              <a:t> travaux de l’Avion jaune)…)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Þ"/>
              <a:defRPr/>
            </a:pPr>
            <a:r>
              <a:rPr lang="fr-FR" dirty="0" smtClean="0">
                <a:latin typeface="+mj-lt"/>
                <a:ea typeface="ＭＳ Ｐゴシック" pitchFamily="34" charset="-128"/>
              </a:rPr>
              <a:t>Possibilité de mettre plusieurs outils sur le drone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Þ"/>
              <a:defRPr/>
            </a:pPr>
            <a:r>
              <a:rPr lang="fr-FR" dirty="0" smtClean="0">
                <a:latin typeface="+mj-lt"/>
                <a:ea typeface="ＭＳ Ｐゴシック" pitchFamily="34" charset="-128"/>
              </a:rPr>
              <a:t>Achat drone + capteurs très cher (</a:t>
            </a:r>
            <a:r>
              <a:rPr lang="fr-FR" dirty="0" err="1" smtClean="0">
                <a:latin typeface="+mj-lt"/>
                <a:ea typeface="ＭＳ Ｐゴシック" pitchFamily="34" charset="-128"/>
              </a:rPr>
              <a:t>cf</a:t>
            </a:r>
            <a:r>
              <a:rPr lang="fr-FR" dirty="0" smtClean="0">
                <a:latin typeface="+mj-lt"/>
                <a:ea typeface="ＭＳ Ｐゴシック" pitchFamily="34" charset="-128"/>
              </a:rPr>
              <a:t> présentations des </a:t>
            </a:r>
            <a:r>
              <a:rPr lang="fr-FR" dirty="0" err="1" smtClean="0">
                <a:latin typeface="+mj-lt"/>
                <a:ea typeface="ＭＳ Ｐゴシック" pitchFamily="34" charset="-128"/>
              </a:rPr>
              <a:t>dronistes</a:t>
            </a:r>
            <a:r>
              <a:rPr lang="fr-FR" dirty="0" smtClean="0">
                <a:latin typeface="+mj-lt"/>
                <a:ea typeface="ＭＳ Ｐゴシック" pitchFamily="34" charset="-128"/>
              </a:rPr>
              <a:t>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Þ"/>
              <a:defRPr/>
            </a:pPr>
            <a:r>
              <a:rPr lang="fr-FR" dirty="0" smtClean="0">
                <a:latin typeface="+mj-lt"/>
                <a:ea typeface="ＭＳ Ｐゴシック" pitchFamily="34" charset="-128"/>
              </a:rPr>
              <a:t>Intérêt d’avoir des données fraîches dans les mêmes conditions de rigueur que le satellitaire</a:t>
            </a:r>
            <a:br>
              <a:rPr lang="fr-FR" dirty="0" smtClean="0">
                <a:latin typeface="+mj-lt"/>
                <a:ea typeface="ＭＳ Ｐゴシック" pitchFamily="34" charset="-128"/>
              </a:rPr>
            </a:br>
            <a:r>
              <a:rPr lang="fr-FR" dirty="0" smtClean="0">
                <a:latin typeface="+mj-lt"/>
                <a:ea typeface="ＭＳ Ｐゴシック" pitchFamily="34" charset="-128"/>
              </a:rPr>
              <a:t>=&gt;possible d’avoir une cartographie sur la biomasse d’un cours d’eau de rivière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Þ"/>
              <a:defRPr/>
            </a:pPr>
            <a:r>
              <a:rPr lang="fr-FR" dirty="0" smtClean="0">
                <a:latin typeface="+mj-lt"/>
                <a:ea typeface="ＭＳ Ｐゴシック" pitchFamily="34" charset="-128"/>
              </a:rPr>
              <a:t> Atout : réactivité d’action sur un site à cartographier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Þ"/>
              <a:defRPr/>
            </a:pPr>
            <a:r>
              <a:rPr lang="fr-FR" dirty="0" smtClean="0">
                <a:latin typeface="+mj-lt"/>
                <a:ea typeface="ＭＳ Ｐゴシック" pitchFamily="34" charset="-128"/>
              </a:rPr>
              <a:t>Coût 4000 euros pour une cartographie type herbier dans un étang</a:t>
            </a:r>
            <a:r>
              <a:rPr lang="fr-FR" dirty="0" smtClean="0">
                <a:latin typeface="Myriad Pro" charset="0"/>
                <a:ea typeface="ＭＳ Ｐゴシック" pitchFamily="34" charset="-128"/>
              </a:rPr>
              <a:t/>
            </a:r>
            <a:br>
              <a:rPr lang="fr-FR" dirty="0" smtClean="0">
                <a:latin typeface="Myriad Pro" charset="0"/>
                <a:ea typeface="ＭＳ Ｐゴシック" pitchFamily="34" charset="-128"/>
              </a:rPr>
            </a:br>
            <a:endParaRPr lang="fr-FR" dirty="0" smtClean="0">
              <a:latin typeface="Myriad Pro" charset="0"/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fr-FR" dirty="0" smtClean="0">
                <a:latin typeface="Myriad Pro" charset="0"/>
                <a:ea typeface="ＭＳ Ｐゴシック" pitchFamily="34" charset="-128"/>
              </a:rPr>
              <a:t>	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fr-FR" i="1" dirty="0" smtClean="0">
              <a:solidFill>
                <a:srgbClr val="00B0F0"/>
              </a:solidFill>
              <a:latin typeface="Myriad Pro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629</Words>
  <Application>Microsoft Office PowerPoint</Application>
  <PresentationFormat>Affichage à l'écran (4:3)</PresentationFormat>
  <Paragraphs>83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e2</dc:creator>
  <cp:lastModifiedBy>nbe</cp:lastModifiedBy>
  <cp:revision>38</cp:revision>
  <dcterms:created xsi:type="dcterms:W3CDTF">2015-10-16T07:48:22Z</dcterms:created>
  <dcterms:modified xsi:type="dcterms:W3CDTF">2015-11-22T18:06:59Z</dcterms:modified>
</cp:coreProperties>
</file>