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74" r:id="rId4"/>
    <p:sldId id="271" r:id="rId5"/>
    <p:sldId id="273" r:id="rId6"/>
    <p:sldId id="258" r:id="rId7"/>
    <p:sldId id="285" r:id="rId8"/>
    <p:sldId id="283" r:id="rId9"/>
    <p:sldId id="287" r:id="rId10"/>
    <p:sldId id="275" r:id="rId11"/>
    <p:sldId id="277" r:id="rId12"/>
    <p:sldId id="276" r:id="rId13"/>
    <p:sldId id="278" r:id="rId14"/>
    <p:sldId id="288" r:id="rId15"/>
    <p:sldId id="279" r:id="rId16"/>
    <p:sldId id="267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A764"/>
    <a:srgbClr val="F8A15A"/>
    <a:srgbClr val="F79747"/>
    <a:srgbClr val="F68B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75" autoAdjust="0"/>
  </p:normalViewPr>
  <p:slideViewPr>
    <p:cSldViewPr>
      <p:cViewPr>
        <p:scale>
          <a:sx n="90" d="100"/>
          <a:sy n="90" d="100"/>
        </p:scale>
        <p:origin x="-1440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C39A97B-1E30-4BFD-AA42-7D79A0FA465A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3F806DD-325D-40FA-BF85-C803EA02AC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081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1E88BF-5E1E-4A75-AC7B-A36F700BD1CC}" type="datetimeFigureOut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B38CE1-361B-4321-995C-FFD7C67F53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31029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A2BE3-468C-4DEF-A476-1D5CE5856F56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98474" y="6625087"/>
            <a:ext cx="1566864" cy="265252"/>
          </a:xfrm>
        </p:spPr>
        <p:txBody>
          <a:bodyPr/>
          <a:lstStyle/>
          <a:p>
            <a:pPr>
              <a:defRPr/>
            </a:pPr>
            <a:fld id="{43DDE6D4-98C5-46F6-8346-32C91552B86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4323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0" indent="0">
              <a:buNone/>
              <a:defRPr sz="1800"/>
            </a:lvl2pPr>
            <a:lvl3pPr marL="623888" indent="-228600"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/>
            </a:lvl3pPr>
            <a:lvl4pPr marL="985838" indent="-228600">
              <a:buClr>
                <a:schemeClr val="accent6">
                  <a:lumMod val="75000"/>
                </a:schemeClr>
              </a:buClr>
              <a:defRPr sz="1400"/>
            </a:lvl4pPr>
            <a:lvl5pPr marL="1525588" indent="-228600">
              <a:buClr>
                <a:schemeClr val="accent6">
                  <a:lumMod val="75000"/>
                </a:schemeClr>
              </a:buCl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76208-9E70-4448-A57A-4CB7CA3ED57B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820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E873-BDE1-4272-B0C3-14362E8EAE1B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A86C-21A4-4839-9BDB-E2A877D08D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42659" y="6386400"/>
            <a:ext cx="9186659" cy="4716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580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1" y="6622200"/>
            <a:ext cx="2133600" cy="254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058370-ED63-4DB7-B776-34D6A046EA6F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-42659" y="6525345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8474" y="6622200"/>
            <a:ext cx="156686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7C4596-6BEF-4EED-9A3E-9214187E253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7116"/>
            <a:ext cx="1314078" cy="4375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4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2430" y="50117"/>
            <a:ext cx="1521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www.theia-land.fr</a:t>
            </a:r>
          </a:p>
        </p:txBody>
      </p:sp>
    </p:spTree>
    <p:extLst>
      <p:ext uri="{BB962C8B-B14F-4D97-AF65-F5344CB8AC3E}">
        <p14:creationId xmlns="" xmlns:p14="http://schemas.microsoft.com/office/powerpoint/2010/main" val="94549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ia-land.fr/fr/presentation/centres-d-expertise-scientifique-c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ia-land.fr/fr/presentation/r&#233;seau-d-animation-r&#233;gionale-theia-ar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quipex-geosud.fr/" TargetMode="External"/><Relationship Id="rId3" Type="http://schemas.openxmlformats.org/officeDocument/2006/relationships/hyperlink" Target="mailto:pierre.maurel@teledetection.fr" TargetMode="External"/><Relationship Id="rId7" Type="http://schemas.openxmlformats.org/officeDocument/2006/relationships/hyperlink" Target="http://www.theia-land.fr/fr" TargetMode="External"/><Relationship Id="rId2" Type="http://schemas.openxmlformats.org/officeDocument/2006/relationships/hyperlink" Target="mailto:nicolas.baghdadi@teledetection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ia-land.fr/fr" TargetMode="External"/><Relationship Id="rId5" Type="http://schemas.openxmlformats.org/officeDocument/2006/relationships/hyperlink" Target="mailto:samuel.alleaume@teledetection.fr" TargetMode="External"/><Relationship Id="rId4" Type="http://schemas.openxmlformats.org/officeDocument/2006/relationships/hyperlink" Target="mailto:marc.leroy@cnes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heia-land.f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133600"/>
            <a:ext cx="6840538" cy="21594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Le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ôle Thématique Surfaces Continentales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</a:rPr>
              <a:t>Theia</a:t>
            </a:r>
            <a:endParaRPr lang="fr-FR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(consortium de structures)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82" y="5827420"/>
            <a:ext cx="8281936" cy="42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Centres d’Expertise Scientifiques (CES)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76166"/>
          </a:xfrm>
        </p:spPr>
        <p:txBody>
          <a:bodyPr rtlCol="0">
            <a:noAutofit/>
          </a:bodyPr>
          <a:lstStyle/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CES </a:t>
            </a:r>
            <a:r>
              <a:rPr lang="fr-FR" sz="1600" b="0" dirty="0">
                <a:solidFill>
                  <a:schemeClr val="tx1"/>
                </a:solidFill>
                <a:cs typeface="Arial" charset="0"/>
                <a:sym typeface="Wingdings" pitchFamily="2" charset="2"/>
              </a:rPr>
              <a:t>= regroupements </a:t>
            </a:r>
            <a:r>
              <a:rPr lang="fr-FR" sz="1600" b="0" dirty="0">
                <a:solidFill>
                  <a:schemeClr val="tx1"/>
                </a:solidFill>
                <a:cs typeface="Arial" charset="0"/>
              </a:rPr>
              <a:t>de laboratoires menant des travaux de recherche et développant des méthodes innovantes autour des données satellitaires sur des problématiques « surfaces continentales ».</a:t>
            </a:r>
            <a:endParaRPr lang="fr-FR" sz="1600" b="0" dirty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marL="342900" indent="-342900" algn="justLow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fr-FR" sz="1600" b="0" dirty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Autour de p</a:t>
            </a:r>
            <a:r>
              <a:rPr lang="fr-FR" sz="1600" b="0" dirty="0" smtClean="0">
                <a:solidFill>
                  <a:schemeClr val="tx1"/>
                </a:solidFill>
              </a:rPr>
              <a:t>roduits </a:t>
            </a:r>
            <a:r>
              <a:rPr lang="fr-FR" sz="1600" b="0" dirty="0">
                <a:solidFill>
                  <a:schemeClr val="tx1"/>
                </a:solidFill>
              </a:rPr>
              <a:t>à valeur ajoutée </a:t>
            </a:r>
            <a:r>
              <a:rPr lang="fr-FR" sz="1600" b="0" dirty="0" smtClean="0">
                <a:solidFill>
                  <a:schemeClr val="tx1"/>
                </a:solidFill>
              </a:rPr>
              <a:t>innovants a</a:t>
            </a: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vec </a:t>
            </a:r>
            <a:r>
              <a:rPr lang="fr-FR" sz="1600" b="0" dirty="0">
                <a:solidFill>
                  <a:schemeClr val="tx1"/>
                </a:solidFill>
                <a:cs typeface="Arial" charset="0"/>
                <a:sym typeface="Wingdings" pitchFamily="2" charset="2"/>
              </a:rPr>
              <a:t>éventuellement des services </a:t>
            </a: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associés. </a:t>
            </a:r>
            <a:r>
              <a:rPr lang="fr-FR" sz="1600" b="0" dirty="0">
                <a:solidFill>
                  <a:schemeClr val="tx1"/>
                </a:solidFill>
                <a:cs typeface="Arial" charset="0"/>
                <a:sym typeface="Wingdings" pitchFamily="2" charset="2"/>
              </a:rPr>
              <a:t>Ce sont des CES mono ou multi-équipes, distribués sur une ou plusieurs </a:t>
            </a: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régions</a:t>
            </a:r>
          </a:p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fr-FR" sz="1600" b="0" dirty="0" smtClean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Basés sur méthodes validées/opérationnelles</a:t>
            </a:r>
          </a:p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fr-FR" sz="1600" b="0" dirty="0" smtClean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fr-FR" sz="1600" b="0" dirty="0" smtClean="0">
              <a:solidFill>
                <a:schemeClr val="tx1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Pour en savoir plus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Century Gothic" panose="020B0502020202020204" pitchFamily="34" charset="0"/>
              <a:buNone/>
              <a:defRPr/>
            </a:pPr>
            <a:r>
              <a:rPr lang="fr-FR" dirty="0" smtClean="0">
                <a:hlinkClick r:id="rId2"/>
              </a:rPr>
              <a:t>www.theia-land.fr/fr/presentation/centres-d-expertise-scientifique-ces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D2E87-AB8D-4832-A9DD-F71891BC323D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417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Centres d’Expertise Scientifiques (CES)</a:t>
            </a:r>
          </a:p>
        </p:txBody>
      </p:sp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 marL="285750" indent="-285750" algn="just" eaLnBrk="1" hangingPunct="1">
              <a:buFont typeface="Arial" charset="0"/>
              <a:buChar char="•"/>
            </a:pP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CES  Service opérationnel si:</a:t>
            </a:r>
          </a:p>
          <a:p>
            <a:pPr marL="611188" lvl="4" indent="-342900" algn="just" eaLnBrk="1" hangingPunct="1">
              <a:buClrTx/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</a:rPr>
              <a:t>Pertinence des CES par rapport aux produits disponibles/prévus dans </a:t>
            </a:r>
            <a:r>
              <a:rPr lang="fr-FR" sz="1600" dirty="0" err="1" smtClean="0">
                <a:cs typeface="Arial" charset="0"/>
              </a:rPr>
              <a:t>Copernicus</a:t>
            </a:r>
            <a:r>
              <a:rPr lang="fr-FR" sz="1600" dirty="0" smtClean="0">
                <a:cs typeface="Arial" charset="0"/>
                <a:sym typeface="Wingdings" pitchFamily="2" charset="2"/>
              </a:rPr>
              <a:t>/établissements/autres programmes structurants</a:t>
            </a:r>
          </a:p>
          <a:p>
            <a:pPr marL="611188" lvl="4" indent="-342900" algn="just" eaLnBrk="1" hangingPunct="1">
              <a:buClrTx/>
              <a:buFont typeface="Wingdings" pitchFamily="2" charset="2"/>
              <a:buChar char="ü"/>
            </a:pPr>
            <a:r>
              <a:rPr lang="fr-FR" sz="1600" dirty="0" smtClean="0"/>
              <a:t>Intérêt pour la communauté des utilisateurs</a:t>
            </a:r>
          </a:p>
          <a:p>
            <a:pPr marL="611188" lvl="4" indent="-342900" algn="just" eaLnBrk="1" hangingPunct="1">
              <a:buClrTx/>
              <a:buFont typeface="Wingdings" pitchFamily="2" charset="2"/>
              <a:buChar char="ü"/>
            </a:pPr>
            <a:r>
              <a:rPr lang="fr-FR" sz="1600" dirty="0" smtClean="0"/>
              <a:t>Degré de maturité</a:t>
            </a:r>
          </a:p>
          <a:p>
            <a:pPr marL="611188" lvl="4" indent="-342900" algn="just" eaLnBrk="1" hangingPunct="1">
              <a:buClrTx/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  <a:sym typeface="Wingdings" pitchFamily="2" charset="2"/>
              </a:rPr>
              <a:t>Méthodes généralisables</a:t>
            </a:r>
          </a:p>
          <a:p>
            <a:pPr marL="611188" lvl="4" indent="-342900" algn="just" eaLnBrk="1" hangingPunct="1">
              <a:buClrTx/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  <a:sym typeface="Wingdings" pitchFamily="2" charset="2"/>
              </a:rPr>
              <a:t>Grands territoires</a:t>
            </a:r>
          </a:p>
          <a:p>
            <a:pPr marL="611188" lvl="4" indent="-342900" algn="just" eaLnBrk="1" hangingPunct="1">
              <a:buClrTx/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  <a:sym typeface="Wingdings" pitchFamily="2" charset="2"/>
              </a:rPr>
              <a:t>Intervention humaine limitée</a:t>
            </a:r>
          </a:p>
          <a:p>
            <a:pPr marL="611188" lvl="4" indent="-342900" algn="just" eaLnBrk="1" hangingPunct="1">
              <a:buClrTx/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  <a:sym typeface="Wingdings" pitchFamily="2" charset="2"/>
              </a:rPr>
              <a:t>Ne nécessitant pas de données difficiles d’accès (licences, prix …)</a:t>
            </a:r>
          </a:p>
          <a:p>
            <a:pPr marL="611188" lvl="4" indent="-342900" algn="just" eaLnBrk="1" hangingPunct="1">
              <a:buClrTx/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  <a:sym typeface="Wingdings" pitchFamily="2" charset="2"/>
              </a:rPr>
              <a:t>Ressources disponibles</a:t>
            </a:r>
          </a:p>
          <a:p>
            <a:pPr marL="285750" indent="-285750" algn="just" eaLnBrk="1" hangingPunct="1">
              <a:buFont typeface="Wingdings" pitchFamily="2" charset="2"/>
              <a:buChar char="Ø"/>
            </a:pPr>
            <a:endParaRPr lang="fr-FR" sz="1600" b="0" dirty="0" smtClean="0">
              <a:solidFill>
                <a:schemeClr val="tx1"/>
              </a:solidFill>
              <a:cs typeface="Arial" charset="0"/>
            </a:endParaRPr>
          </a:p>
          <a:p>
            <a:pPr marL="284163" lvl="2" indent="-285750" algn="just" eaLnBrk="1" hangingPunct="1">
              <a:buClr>
                <a:srgbClr val="E46C0A"/>
              </a:buClr>
              <a:buFont typeface="Arial" charset="0"/>
              <a:buChar char="•"/>
            </a:pPr>
            <a:r>
              <a:rPr lang="fr-FR" dirty="0" smtClean="0">
                <a:cs typeface="Arial" charset="0"/>
                <a:sym typeface="Wingdings" pitchFamily="2" charset="2"/>
              </a:rPr>
              <a:t>Production via IDS </a:t>
            </a:r>
            <a:r>
              <a:rPr lang="fr-FR" dirty="0" err="1" smtClean="0">
                <a:cs typeface="Arial" charset="0"/>
                <a:sym typeface="Wingdings" pitchFamily="2" charset="2"/>
              </a:rPr>
              <a:t>Theia</a:t>
            </a:r>
            <a:r>
              <a:rPr lang="fr-FR" dirty="0" smtClean="0">
                <a:cs typeface="Arial" charset="0"/>
                <a:sym typeface="Wingdings" pitchFamily="2" charset="2"/>
              </a:rPr>
              <a:t> </a:t>
            </a:r>
            <a:r>
              <a:rPr lang="fr-FR" u="sng" dirty="0" smtClean="0">
                <a:cs typeface="Arial" charset="0"/>
                <a:sym typeface="Wingdings" pitchFamily="2" charset="2"/>
              </a:rPr>
              <a:t>ou</a:t>
            </a:r>
            <a:r>
              <a:rPr lang="fr-FR" dirty="0" smtClean="0">
                <a:cs typeface="Arial" charset="0"/>
                <a:sym typeface="Wingdings" pitchFamily="2" charset="2"/>
              </a:rPr>
              <a:t> Ressources de certains programmes internationaux </a:t>
            </a:r>
            <a:r>
              <a:rPr lang="fr-FR" u="sng" dirty="0" smtClean="0">
                <a:cs typeface="Arial" charset="0"/>
                <a:sym typeface="Wingdings" pitchFamily="2" charset="2"/>
              </a:rPr>
              <a:t>ou</a:t>
            </a:r>
            <a:r>
              <a:rPr lang="fr-FR" dirty="0" smtClean="0">
                <a:cs typeface="Arial" charset="0"/>
                <a:sym typeface="Wingdings" pitchFamily="2" charset="2"/>
              </a:rPr>
              <a:t> Ressources organismes </a:t>
            </a:r>
            <a:r>
              <a:rPr lang="fr-FR" u="sng" dirty="0" smtClean="0">
                <a:cs typeface="Arial" charset="0"/>
                <a:sym typeface="Wingdings" pitchFamily="2" charset="2"/>
              </a:rPr>
              <a:t>ou</a:t>
            </a:r>
            <a:r>
              <a:rPr lang="fr-FR" dirty="0" smtClean="0">
                <a:cs typeface="Arial" charset="0"/>
                <a:sym typeface="Wingdings" pitchFamily="2" charset="2"/>
              </a:rPr>
              <a:t> Fonds privé </a:t>
            </a:r>
          </a:p>
          <a:p>
            <a:pPr marL="284163" lvl="2" indent="-285750" algn="just" eaLnBrk="1" hangingPunct="1">
              <a:buClr>
                <a:srgbClr val="E46C0A"/>
              </a:buClr>
              <a:buFont typeface="Arial" charset="0"/>
              <a:buChar char="•"/>
            </a:pPr>
            <a:endParaRPr lang="fr-FR" dirty="0" smtClean="0">
              <a:cs typeface="Arial" charset="0"/>
              <a:sym typeface="Wingdings" pitchFamily="2" charset="2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</a:pPr>
            <a:endParaRPr lang="fr-FR" sz="1600" b="0" dirty="0" smtClean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22340-218D-4B1D-BAA1-A0A804F0A6C1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999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764704"/>
            <a:ext cx="822960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Liste des CES</a:t>
            </a:r>
            <a:endParaRPr lang="fr-FR" dirty="0"/>
          </a:p>
        </p:txBody>
      </p:sp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0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Variables végétales décamétriques </a:t>
            </a:r>
            <a:r>
              <a:rPr lang="fr-FR" sz="1400" dirty="0">
                <a:cs typeface="Arial" charset="0"/>
                <a:sym typeface="Wingdings" pitchFamily="2" charset="2"/>
              </a:rPr>
              <a:t> </a:t>
            </a:r>
            <a:r>
              <a:rPr lang="fr-FR" sz="1400" dirty="0" smtClean="0">
                <a:cs typeface="Arial" charset="0"/>
                <a:sym typeface="Wingdings" pitchFamily="2" charset="2"/>
              </a:rPr>
              <a:t>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Frédéric Baret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Occupation du sol (incluant le CES cartographie physionomique de la végétation naturelle) 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Jordi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Inglada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et al. </a:t>
            </a:r>
            <a:endParaRPr lang="fr-FR" sz="1400" i="1" dirty="0" smtClean="0">
              <a:cs typeface="Arial" charset="0"/>
              <a:sym typeface="Wingdings" pitchFamily="2" charset="2"/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Surfaces irriguées 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Valérie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Demarez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Surface enneigée 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Simon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Gascoin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Biomasse forestière -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Thuy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Le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Toan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Hauteur des lacs et rivières 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J.F.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Crétaux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Risques maladies à transmission vectorielle -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Annelise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Tran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/ Emmanuel Roux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Qualité des eaux continentales 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Jean-Michel Martinez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Réflectance de surface, intégrant les effets directionnels 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Olivier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Hagolle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/ François-Marie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Bréon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/ Jean-Louis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Roujean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Evapotranspiration : (1) basé sur le thermique 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Albert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Olioso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/ Gilles Boulet / Dominique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Courault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 et al.,</a:t>
            </a:r>
            <a:r>
              <a:rPr lang="fr-FR" sz="1400" dirty="0" smtClean="0">
                <a:cs typeface="Arial" charset="0"/>
                <a:sym typeface="Wingdings" pitchFamily="2" charset="2"/>
              </a:rPr>
              <a:t> (2) basé sur l’optique 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Vincent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Simonneaux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Artificialisation-urbanisation des sols - 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Anne Puissant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Humidité superficielle 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Yann Kerr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Cartographie numérique des sols 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Philippe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Lagacherie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</a:t>
            </a:r>
            <a:r>
              <a:rPr lang="fr-FR" sz="1400" dirty="0" err="1" smtClean="0">
                <a:cs typeface="Arial" charset="0"/>
                <a:sym typeface="Wingdings" pitchFamily="2" charset="2"/>
              </a:rPr>
              <a:t>Albedo</a:t>
            </a:r>
            <a:r>
              <a:rPr lang="fr-FR" sz="1400" dirty="0" smtClean="0">
                <a:cs typeface="Arial" charset="0"/>
                <a:sym typeface="Wingdings" pitchFamily="2" charset="2"/>
              </a:rPr>
              <a:t> 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Jean-Louis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Roujean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et al. / EMMAH (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Olioso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, Baret,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Courault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, Weiss  …)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Arial" charset="0"/>
                <a:sym typeface="Wingdings" pitchFamily="2" charset="2"/>
              </a:rPr>
              <a:t>CES Détection de changements à haute fréquence - 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Pierre </a:t>
            </a:r>
            <a:r>
              <a:rPr lang="fr-FR" sz="1200" i="1" dirty="0" err="1" smtClean="0">
                <a:cs typeface="Arial" charset="0"/>
                <a:sym typeface="Wingdings" pitchFamily="2" charset="2"/>
              </a:rPr>
              <a:t>Gançarski</a:t>
            </a:r>
            <a:r>
              <a:rPr lang="fr-FR" sz="1200" i="1" dirty="0" smtClean="0">
                <a:cs typeface="Arial" charset="0"/>
                <a:sym typeface="Wingdings" pitchFamily="2" charset="2"/>
              </a:rPr>
              <a:t> et al.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 smtClean="0"/>
              <a:t>CES Cartographie </a:t>
            </a:r>
            <a:r>
              <a:rPr lang="fr-FR" sz="1400" dirty="0"/>
              <a:t>et suivi des surfaces en </a:t>
            </a:r>
            <a:r>
              <a:rPr lang="fr-FR" sz="1400" dirty="0" smtClean="0"/>
              <a:t>eau - </a:t>
            </a:r>
            <a:r>
              <a:rPr lang="fr-FR" sz="1200" i="1" dirty="0" smtClean="0"/>
              <a:t>Hervé </a:t>
            </a:r>
            <a:r>
              <a:rPr lang="fr-FR" sz="1200" i="1" dirty="0" err="1" smtClean="0"/>
              <a:t>Yessou</a:t>
            </a:r>
            <a:r>
              <a:rPr lang="fr-FR" sz="1200" i="1" dirty="0" smtClean="0"/>
              <a:t> et al.</a:t>
            </a:r>
            <a:endParaRPr lang="fr-FR" sz="1200" i="1" dirty="0" smtClean="0">
              <a:cs typeface="Arial" charset="0"/>
              <a:sym typeface="Wingdings" pitchFamily="2" charset="2"/>
            </a:endParaRPr>
          </a:p>
          <a:p>
            <a:pPr marL="342900" lvl="1" indent="-342900" eaLnBrk="1" hangingPunct="1">
              <a:lnSpc>
                <a:spcPct val="90000"/>
              </a:lnSpc>
            </a:pPr>
            <a:endParaRPr lang="fr-FR" sz="1400" dirty="0" smtClean="0">
              <a:cs typeface="Arial" charset="0"/>
              <a:sym typeface="Wingdings" pitchFamily="2" charset="2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FBDB7-A734-48AE-AAF3-79DE3378E560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787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Centres d’Expertise Scientifiques</a:t>
            </a: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 marL="284163" lvl="2" indent="-285750" algn="just" eaLnBrk="1" hangingPunct="1">
              <a:buClr>
                <a:srgbClr val="E46C0A"/>
              </a:buClr>
              <a:buFont typeface="Arial" charset="0"/>
              <a:buChar char="•"/>
            </a:pPr>
            <a:r>
              <a:rPr lang="fr-FR" sz="1800" dirty="0" smtClean="0"/>
              <a:t>CES mûrs pour prototypage en 2016 et production dès 2016-2017:</a:t>
            </a:r>
          </a:p>
          <a:p>
            <a:pPr marL="284163" lvl="2" indent="-285750" algn="just" eaLnBrk="1" hangingPunct="1">
              <a:buClr>
                <a:srgbClr val="E46C0A"/>
              </a:buClr>
              <a:buFont typeface="Arial" charset="0"/>
              <a:buChar char="•"/>
            </a:pPr>
            <a:endParaRPr lang="fr-FR" sz="1800" dirty="0" smtClean="0"/>
          </a:p>
          <a:p>
            <a:pPr marL="360363" lvl="3" indent="0" eaLnBrk="1" hangingPunct="1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600" dirty="0" smtClean="0"/>
              <a:t>Occupation des sols :  Jordi </a:t>
            </a:r>
            <a:r>
              <a:rPr lang="fr-FR" sz="1600" dirty="0" err="1" smtClean="0"/>
              <a:t>Inglada</a:t>
            </a:r>
            <a:r>
              <a:rPr lang="fr-FR" sz="1600" dirty="0" smtClean="0"/>
              <a:t> (CNES/</a:t>
            </a:r>
            <a:r>
              <a:rPr lang="fr-FR" sz="1600" dirty="0" err="1" smtClean="0"/>
              <a:t>Cesbio</a:t>
            </a:r>
            <a:r>
              <a:rPr lang="fr-FR" sz="1600" dirty="0" smtClean="0"/>
              <a:t>)</a:t>
            </a:r>
            <a:endParaRPr lang="en-US" sz="1600" dirty="0" smtClean="0"/>
          </a:p>
          <a:p>
            <a:pPr marL="360363" lvl="3" indent="0" eaLnBrk="1" hangingPunct="1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600" dirty="0" smtClean="0"/>
              <a:t>Paramètres biophysiques de la végétation : Frédéric Baret (INRA/</a:t>
            </a:r>
            <a:r>
              <a:rPr lang="fr-FR" sz="1600" dirty="0" err="1" smtClean="0"/>
              <a:t>Emmah</a:t>
            </a:r>
            <a:r>
              <a:rPr lang="fr-FR" sz="1600" dirty="0" smtClean="0"/>
              <a:t>)</a:t>
            </a:r>
            <a:endParaRPr lang="en-US" sz="1600" dirty="0" smtClean="0"/>
          </a:p>
          <a:p>
            <a:pPr marL="360363" lvl="3" indent="0" eaLnBrk="1" hangingPunct="1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600" dirty="0" smtClean="0"/>
              <a:t>Surfaces enneigées : Simon </a:t>
            </a:r>
            <a:r>
              <a:rPr lang="fr-FR" sz="1600" dirty="0" err="1" smtClean="0"/>
              <a:t>Gascoin</a:t>
            </a:r>
            <a:r>
              <a:rPr lang="fr-FR" sz="1600" dirty="0" smtClean="0"/>
              <a:t> (CNRS/</a:t>
            </a:r>
            <a:r>
              <a:rPr lang="fr-FR" sz="1600" dirty="0" err="1" smtClean="0"/>
              <a:t>Cesbio</a:t>
            </a:r>
            <a:r>
              <a:rPr lang="fr-FR" sz="1600" dirty="0" smtClean="0"/>
              <a:t>)</a:t>
            </a:r>
            <a:endParaRPr lang="en-US" sz="1600" dirty="0" smtClean="0"/>
          </a:p>
          <a:p>
            <a:pPr marL="360363" lvl="3" indent="0" eaLnBrk="1" hangingPunct="1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600" dirty="0" smtClean="0"/>
              <a:t>Dégradation en zones forestières : </a:t>
            </a:r>
            <a:r>
              <a:rPr lang="fr-FR" sz="1600" dirty="0" err="1" smtClean="0"/>
              <a:t>Thuy</a:t>
            </a:r>
            <a:r>
              <a:rPr lang="fr-FR" sz="1600" dirty="0" smtClean="0"/>
              <a:t> Le </a:t>
            </a:r>
            <a:r>
              <a:rPr lang="fr-FR" sz="1600" dirty="0" err="1" smtClean="0"/>
              <a:t>Toan</a:t>
            </a:r>
            <a:r>
              <a:rPr lang="fr-FR" sz="1600" dirty="0" smtClean="0"/>
              <a:t> (CNRS/</a:t>
            </a:r>
            <a:r>
              <a:rPr lang="fr-FR" sz="1600" dirty="0" err="1" smtClean="0"/>
              <a:t>Cesbio</a:t>
            </a:r>
            <a:r>
              <a:rPr lang="fr-FR" sz="1600" dirty="0" smtClean="0"/>
              <a:t>)</a:t>
            </a:r>
          </a:p>
          <a:p>
            <a:pPr marL="360363" lvl="3" indent="0" eaLnBrk="1" hangingPunct="1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600" dirty="0" smtClean="0"/>
              <a:t>Artificialisation ? (IGN/TETIS)</a:t>
            </a:r>
          </a:p>
          <a:p>
            <a:pPr marL="360363" lvl="3" indent="0" eaLnBrk="1" hangingPunct="1">
              <a:buClr>
                <a:srgbClr val="E46C0A"/>
              </a:buClr>
              <a:buFont typeface="Wingdings" pitchFamily="2" charset="2"/>
              <a:buChar char="Ø"/>
            </a:pPr>
            <a:endParaRPr lang="fr-FR" sz="1800" dirty="0" smtClean="0"/>
          </a:p>
          <a:p>
            <a:pPr marL="284163" lvl="2" indent="-285750" eaLnBrk="1" hangingPunct="1">
              <a:buClr>
                <a:srgbClr val="E46C0A"/>
              </a:buClr>
              <a:buFont typeface="Arial" charset="0"/>
              <a:buChar char="•"/>
            </a:pPr>
            <a:r>
              <a:rPr lang="fr-FR" sz="1800" dirty="0" smtClean="0"/>
              <a:t>CES déjà en phase production:</a:t>
            </a:r>
          </a:p>
          <a:p>
            <a:pPr marL="284163" lvl="2" indent="-285750" eaLnBrk="1" hangingPunct="1">
              <a:buClr>
                <a:srgbClr val="E46C0A"/>
              </a:buClr>
              <a:buFont typeface="Arial" charset="0"/>
              <a:buChar char="•"/>
            </a:pPr>
            <a:endParaRPr lang="en-US" sz="1800" dirty="0" smtClean="0"/>
          </a:p>
          <a:p>
            <a:pPr marL="360363" lvl="3" indent="0" eaLnBrk="1" hangingPunct="1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600" dirty="0" err="1" smtClean="0"/>
              <a:t>Réflectance</a:t>
            </a:r>
            <a:r>
              <a:rPr lang="fr-FR" sz="1600" dirty="0" smtClean="0"/>
              <a:t> de surface Spot / </a:t>
            </a:r>
            <a:r>
              <a:rPr lang="fr-FR" sz="1600" dirty="0" err="1" smtClean="0"/>
              <a:t>Landsat</a:t>
            </a:r>
            <a:r>
              <a:rPr lang="fr-FR" sz="1600" dirty="0" smtClean="0"/>
              <a:t> / S2 : Olivier </a:t>
            </a:r>
            <a:r>
              <a:rPr lang="fr-FR" sz="1600" dirty="0" err="1" smtClean="0"/>
              <a:t>Hagolle</a:t>
            </a:r>
            <a:r>
              <a:rPr lang="fr-FR" sz="1600" dirty="0" smtClean="0"/>
              <a:t> (CNES/</a:t>
            </a:r>
            <a:r>
              <a:rPr lang="fr-FR" sz="1600" dirty="0" err="1" smtClean="0"/>
              <a:t>Cesbio</a:t>
            </a:r>
            <a:r>
              <a:rPr lang="fr-FR" sz="1600" dirty="0" smtClean="0"/>
              <a:t>)</a:t>
            </a:r>
            <a:endParaRPr lang="en-US" sz="1600" dirty="0" smtClean="0"/>
          </a:p>
          <a:p>
            <a:pPr marL="360363" lvl="3" indent="0" eaLnBrk="1" hangingPunct="1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600" dirty="0" smtClean="0"/>
              <a:t>Hauteur des lacs et des rivières : Jean François </a:t>
            </a:r>
            <a:r>
              <a:rPr lang="fr-FR" sz="1600" dirty="0" err="1" smtClean="0"/>
              <a:t>Crétaux</a:t>
            </a:r>
            <a:r>
              <a:rPr lang="fr-FR" sz="1600" dirty="0" smtClean="0"/>
              <a:t> (</a:t>
            </a:r>
            <a:r>
              <a:rPr lang="fr-FR" sz="1600" dirty="0" err="1" smtClean="0"/>
              <a:t>Legos</a:t>
            </a:r>
            <a:r>
              <a:rPr lang="fr-FR" sz="1600" dirty="0" smtClean="0"/>
              <a:t>)</a:t>
            </a:r>
            <a:endParaRPr lang="fr-FR" sz="1600" dirty="0" smtClean="0">
              <a:cs typeface="Arial" charset="0"/>
              <a:sym typeface="Wingdings" pitchFamily="2" charset="2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40B4A-F05E-47F8-9185-E1184DC3C5F4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406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83" y="1299809"/>
            <a:ext cx="2196334" cy="465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8" y="1677660"/>
            <a:ext cx="3535042" cy="295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194" y="732344"/>
            <a:ext cx="550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Carte d'occupation des </a:t>
            </a:r>
            <a:r>
              <a:rPr lang="fr-FR" sz="2000" b="1" dirty="0" smtClean="0">
                <a:solidFill>
                  <a:schemeClr val="tx1"/>
                </a:solidFill>
              </a:rPr>
              <a:t>sols (</a:t>
            </a:r>
            <a:r>
              <a:rPr lang="fr-FR" sz="2000" b="1" dirty="0" err="1" smtClean="0">
                <a:solidFill>
                  <a:schemeClr val="tx1"/>
                </a:solidFill>
              </a:rPr>
              <a:t>Cesbio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b="1" dirty="0" err="1" smtClean="0">
                <a:solidFill>
                  <a:schemeClr val="tx1"/>
                </a:solidFill>
              </a:rPr>
              <a:t>Theia</a:t>
            </a:r>
            <a:r>
              <a:rPr lang="fr-FR" sz="2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2000" b="1" dirty="0" smtClean="0">
                <a:solidFill>
                  <a:schemeClr val="tx1"/>
                </a:solidFill>
              </a:rPr>
              <a:t>Basé sur Landsat8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14" y="1299809"/>
            <a:ext cx="2449584" cy="425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colade fermante 4"/>
          <p:cNvSpPr/>
          <p:nvPr/>
        </p:nvSpPr>
        <p:spPr bwMode="auto">
          <a:xfrm>
            <a:off x="4975483" y="2788542"/>
            <a:ext cx="148181" cy="294724"/>
          </a:xfrm>
          <a:prstGeom prst="rightBrace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Multiplier 9"/>
          <p:cNvSpPr/>
          <p:nvPr/>
        </p:nvSpPr>
        <p:spPr>
          <a:xfrm flipH="1" flipV="1">
            <a:off x="5106439" y="2372906"/>
            <a:ext cx="267832" cy="166630"/>
          </a:xfrm>
          <a:prstGeom prst="mathMultiply">
            <a:avLst/>
          </a:prstGeom>
          <a:ln w="28575"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Accolade fermante 13"/>
          <p:cNvSpPr/>
          <p:nvPr/>
        </p:nvSpPr>
        <p:spPr bwMode="auto">
          <a:xfrm>
            <a:off x="4742475" y="4845311"/>
            <a:ext cx="148181" cy="414377"/>
          </a:xfrm>
          <a:prstGeom prst="rightBrace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Accolade fermante 14"/>
          <p:cNvSpPr/>
          <p:nvPr/>
        </p:nvSpPr>
        <p:spPr bwMode="auto">
          <a:xfrm>
            <a:off x="4894875" y="3982553"/>
            <a:ext cx="314875" cy="317394"/>
          </a:xfrm>
          <a:prstGeom prst="rightBrace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61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Une animation nationale au travers d’un réseau d’Animation Régionale Theia (ART)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550" y="1917700"/>
            <a:ext cx="8229600" cy="4464050"/>
          </a:xfrm>
        </p:spPr>
        <p:txBody>
          <a:bodyPr rtlCol="0">
            <a:noAutofit/>
          </a:bodyPr>
          <a:lstStyle/>
          <a:p>
            <a:pPr marL="285750" lvl="2" indent="-28575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cs typeface="Arial" charset="0"/>
                <a:sym typeface="Wingdings" pitchFamily="2" charset="2"/>
              </a:rPr>
              <a:t>Mission principale: fédérer</a:t>
            </a:r>
            <a:r>
              <a:rPr lang="fr-FR" dirty="0">
                <a:cs typeface="Arial" charset="0"/>
                <a:sym typeface="Wingdings" pitchFamily="2" charset="2"/>
              </a:rPr>
              <a:t>,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animer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les utilisateurs </a:t>
            </a:r>
            <a:r>
              <a:rPr lang="fr-FR" dirty="0">
                <a:cs typeface="Arial" charset="0"/>
                <a:sym typeface="Wingdings" pitchFamily="2" charset="2"/>
              </a:rPr>
              <a:t>(scientifiques et acteurs publics et/ou privés) à l’échelle des régions, et </a:t>
            </a:r>
            <a:r>
              <a:rPr lang="fr-FR" dirty="0" smtClean="0">
                <a:cs typeface="Arial" charset="0"/>
                <a:sym typeface="Wingdings" pitchFamily="2" charset="2"/>
              </a:rPr>
              <a:t>participer </a:t>
            </a:r>
            <a:r>
              <a:rPr lang="fr-FR" dirty="0">
                <a:cs typeface="Arial" charset="0"/>
                <a:sym typeface="Wingdings" pitchFamily="2" charset="2"/>
              </a:rPr>
              <a:t>aux efforts de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formation</a:t>
            </a:r>
            <a:r>
              <a:rPr lang="fr-FR" dirty="0">
                <a:cs typeface="Arial" charset="0"/>
                <a:sym typeface="Wingdings" pitchFamily="2" charset="2"/>
              </a:rPr>
              <a:t> de la communauté notamment sur des produits à valeur ajoutée développés dans les </a:t>
            </a:r>
            <a:r>
              <a:rPr lang="fr-FR" dirty="0" smtClean="0">
                <a:cs typeface="Arial" charset="0"/>
                <a:sym typeface="Wingdings" pitchFamily="2" charset="2"/>
              </a:rPr>
              <a:t>CES. </a:t>
            </a:r>
            <a:r>
              <a:rPr lang="fr-FR" dirty="0">
                <a:cs typeface="Arial" charset="0"/>
                <a:sym typeface="Wingdings" pitchFamily="2" charset="2"/>
              </a:rPr>
              <a:t>Les </a:t>
            </a:r>
            <a:r>
              <a:rPr lang="fr-FR" dirty="0" smtClean="0">
                <a:cs typeface="Arial" charset="0"/>
                <a:sym typeface="Wingdings" pitchFamily="2" charset="2"/>
              </a:rPr>
              <a:t>ART </a:t>
            </a:r>
            <a:r>
              <a:rPr lang="fr-FR" dirty="0">
                <a:cs typeface="Arial" charset="0"/>
                <a:sym typeface="Wingdings" pitchFamily="2" charset="2"/>
              </a:rPr>
              <a:t>devraient avoir une bonne interaction avec les </a:t>
            </a:r>
            <a:r>
              <a:rPr lang="fr-FR" dirty="0" smtClean="0">
                <a:cs typeface="Arial" charset="0"/>
                <a:sym typeface="Wingdings" pitchFamily="2" charset="2"/>
              </a:rPr>
              <a:t>CES.</a:t>
            </a:r>
          </a:p>
          <a:p>
            <a:pPr marL="285750" lvl="2" indent="-28575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endParaRPr lang="fr-FR" dirty="0">
              <a:cs typeface="Arial" charset="0"/>
              <a:sym typeface="Wingdings" pitchFamily="2" charset="2"/>
            </a:endParaRPr>
          </a:p>
          <a:p>
            <a:pPr marL="285750" lvl="2" indent="-28575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Exemples : 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dirty="0" smtClean="0"/>
              <a:t>CES Languedoc-Roussillon 	                    - CES </a:t>
            </a:r>
            <a:r>
              <a:rPr lang="fr-FR" dirty="0"/>
              <a:t>Midi-Pyrénées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dirty="0"/>
              <a:t>CES </a:t>
            </a:r>
            <a:r>
              <a:rPr lang="fr-FR" dirty="0" smtClean="0"/>
              <a:t>PACA                                           	  - CES </a:t>
            </a:r>
            <a:r>
              <a:rPr lang="fr-FR" dirty="0"/>
              <a:t>Alsace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dirty="0" smtClean="0"/>
              <a:t>CES Aquitaine                                  	  - CES Bretagne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dirty="0" smtClean="0"/>
              <a:t>Ouverture vers le Sud : réseau de coopération international en construction (IRD, CIRAD, CNES et partenaires)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Century Gothic" panose="020B0502020202020204" pitchFamily="34" charset="0"/>
              <a:buNone/>
              <a:defRPr/>
            </a:pPr>
            <a:endParaRPr lang="fr-FR" sz="1400" dirty="0" smtClean="0"/>
          </a:p>
          <a:p>
            <a:pPr lvl="1">
              <a:lnSpc>
                <a:spcPct val="90000"/>
              </a:lnSpc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Pour en savoir plus</a:t>
            </a:r>
          </a:p>
          <a:p>
            <a:pPr lvl="2">
              <a:lnSpc>
                <a:spcPct val="90000"/>
              </a:lnSpc>
              <a:buNone/>
              <a:defRPr/>
            </a:pPr>
            <a:r>
              <a:rPr lang="fr-FR" dirty="0" smtClean="0">
                <a:hlinkClick r:id="rId2"/>
              </a:rPr>
              <a:t>www.theia-land.fr/</a:t>
            </a:r>
            <a:r>
              <a:rPr lang="fr-FR" dirty="0" err="1" smtClean="0">
                <a:hlinkClick r:id="rId2"/>
              </a:rPr>
              <a:t>fr</a:t>
            </a:r>
            <a:r>
              <a:rPr lang="fr-FR" dirty="0" smtClean="0">
                <a:hlinkClick r:id="rId2"/>
              </a:rPr>
              <a:t>/</a:t>
            </a:r>
            <a:r>
              <a:rPr lang="fr-FR" dirty="0" err="1" smtClean="0">
                <a:hlinkClick r:id="rId2"/>
              </a:rPr>
              <a:t>presentation</a:t>
            </a:r>
            <a:r>
              <a:rPr lang="fr-FR" dirty="0" smtClean="0">
                <a:hlinkClick r:id="rId2"/>
              </a:rPr>
              <a:t>/réseau-d-animation-régionale-</a:t>
            </a:r>
            <a:r>
              <a:rPr lang="fr-FR" dirty="0" err="1" smtClean="0">
                <a:hlinkClick r:id="rId2"/>
              </a:rPr>
              <a:t>theia</a:t>
            </a:r>
            <a:r>
              <a:rPr lang="fr-FR" dirty="0" smtClean="0">
                <a:hlinkClick r:id="rId2"/>
              </a:rPr>
              <a:t>-art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E6B6-2705-499E-B3B8-6A10298C4F3C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53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6"/>
          <p:cNvSpPr txBox="1">
            <a:spLocks/>
          </p:cNvSpPr>
          <p:nvPr/>
        </p:nvSpPr>
        <p:spPr>
          <a:xfrm>
            <a:off x="0" y="1197769"/>
            <a:ext cx="4178300" cy="453548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kern="0" dirty="0" smtClean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Nicolas </a:t>
            </a:r>
            <a:r>
              <a:rPr lang="fr-FR" sz="1600" b="1" kern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Baghdadi</a:t>
            </a:r>
            <a:endParaRPr lang="fr-FR" sz="1600" b="1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Directeur scientifique </a:t>
            </a:r>
            <a:r>
              <a:rPr lang="fr-FR" sz="160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Theia</a:t>
            </a:r>
            <a:endParaRPr lang="fr-FR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Irstea</a:t>
            </a: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, Maison de la Télédétection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Montpellier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Mail: </a:t>
            </a:r>
            <a:r>
              <a:rPr lang="fr-FR" sz="1600" b="1" kern="0" dirty="0">
                <a:solidFill>
                  <a:schemeClr val="tx2"/>
                </a:solidFill>
                <a:latin typeface="Century Gothic" panose="020B0502020202020204" pitchFamily="34" charset="0"/>
                <a:hlinkClick r:id="rId2"/>
              </a:rPr>
              <a:t>nicolas.baghdadi@teledetection.fr</a:t>
            </a:r>
            <a:r>
              <a:rPr lang="fr-FR" sz="1600" b="1" kern="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Tel : +33 (0)4 67 54 87 54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	</a:t>
            </a:r>
            <a:endParaRPr lang="fr-FR" sz="1600" b="1" kern="0" dirty="0">
              <a:solidFill>
                <a:schemeClr val="tx2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Pierre Maurel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Coordinateur </a:t>
            </a:r>
            <a:r>
              <a:rPr lang="fr-F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Equipex</a:t>
            </a: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fr-FR" sz="16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Geosud</a:t>
            </a:r>
            <a:endParaRPr lang="fr-FR" sz="1600" kern="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Irstea</a:t>
            </a: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, Maison de la Télédétection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Montpellier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Mail: </a:t>
            </a:r>
            <a:r>
              <a:rPr lang="fr-FR" sz="1600" b="1" kern="0" dirty="0">
                <a:solidFill>
                  <a:schemeClr val="tx2"/>
                </a:solidFill>
                <a:latin typeface="Century Gothic" panose="020B0502020202020204" pitchFamily="34" charset="0"/>
                <a:cs typeface="+mn-cs"/>
                <a:hlinkClick r:id="rId3"/>
              </a:rPr>
              <a:t>pierre.maurel@teledetection.fr</a:t>
            </a:r>
            <a:endParaRPr lang="fr-FR" sz="1600" b="1" kern="0" dirty="0">
              <a:solidFill>
                <a:schemeClr val="tx2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Tel : +33 (0)4 67 54 87 17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1600" b="1" kern="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 bwMode="gray">
          <a:xfrm>
            <a:off x="1331913" y="981075"/>
            <a:ext cx="6681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 indent="-1588" algn="ctr" eaLnBrk="0" fontAlgn="auto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C7405"/>
              </a:buCl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Contacts</a:t>
            </a:r>
            <a:endParaRPr lang="fr-FR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Espace réservé du contenu 6"/>
          <p:cNvSpPr txBox="1">
            <a:spLocks/>
          </p:cNvSpPr>
          <p:nvPr/>
        </p:nvSpPr>
        <p:spPr>
          <a:xfrm>
            <a:off x="4067944" y="1700808"/>
            <a:ext cx="5076056" cy="316835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Marc Leroy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Directeur technique </a:t>
            </a:r>
            <a:r>
              <a:rPr lang="fr-FR" sz="160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Theia</a:t>
            </a:r>
            <a:endParaRPr lang="fr-FR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CNES Toulouse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Mail : </a:t>
            </a:r>
            <a:r>
              <a:rPr lang="fr-FR" sz="1600" b="1" kern="0" dirty="0">
                <a:solidFill>
                  <a:schemeClr val="tx2"/>
                </a:solidFill>
                <a:latin typeface="Century Gothic" panose="020B0502020202020204" pitchFamily="34" charset="0"/>
                <a:hlinkClick r:id="rId4"/>
              </a:rPr>
              <a:t>marc.leroy@cnes.fr</a:t>
            </a:r>
            <a:endParaRPr lang="fr-FR" sz="1600" b="1" kern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Tel: +33 (0)5 61 27 36 25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ART LR: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S. </a:t>
            </a:r>
            <a:r>
              <a:rPr lang="fr-FR" sz="1600" kern="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Alleaume</a:t>
            </a:r>
            <a:r>
              <a:rPr lang="fr-FR" sz="160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: </a:t>
            </a:r>
            <a:r>
              <a:rPr lang="fr-FR" sz="1600" b="1" kern="0" dirty="0" smtClean="0">
                <a:solidFill>
                  <a:schemeClr val="tx2"/>
                </a:solidFill>
                <a:latin typeface="Century Gothic" panose="020B0502020202020204" pitchFamily="34" charset="0"/>
                <a:hlinkClick r:id="rId5"/>
              </a:rPr>
              <a:t>samuel.alleaume@teledetection.fr</a:t>
            </a:r>
            <a:endParaRPr lang="fr-FR" sz="1600" b="1" kern="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 smtClean="0">
                <a:latin typeface="Century Gothic" panose="020B0502020202020204" pitchFamily="34" charset="0"/>
              </a:rPr>
              <a:t>Clara </a:t>
            </a:r>
            <a:r>
              <a:rPr lang="fr-FR" sz="1600" kern="0" dirty="0" err="1" smtClean="0">
                <a:latin typeface="Century Gothic" panose="020B0502020202020204" pitchFamily="34" charset="0"/>
              </a:rPr>
              <a:t>Leveque</a:t>
            </a:r>
            <a:r>
              <a:rPr lang="fr-FR" sz="1600" kern="0" dirty="0" smtClean="0">
                <a:latin typeface="Century Gothic" panose="020B0502020202020204" pitchFamily="34" charset="0"/>
              </a:rPr>
              <a:t> : </a:t>
            </a:r>
            <a:r>
              <a:rPr lang="fr-FR" sz="1600" b="1" kern="0" dirty="0" smtClean="0">
                <a:solidFill>
                  <a:schemeClr val="tx2"/>
                </a:solidFill>
                <a:latin typeface="Century Gothic" panose="020B0502020202020204" pitchFamily="34" charset="0"/>
                <a:hlinkClick r:id="rId6"/>
              </a:rPr>
              <a:t>cleveque@siglr.org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latin typeface="Century Gothic" panose="020B0502020202020204" pitchFamily="34" charset="0"/>
              </a:rPr>
              <a:t>ART PACA:</a:t>
            </a:r>
            <a:endParaRPr lang="fr-FR" sz="1600" b="1" kern="0" dirty="0" smtClean="0">
              <a:latin typeface="Century Gothic" panose="020B0502020202020204" pitchFamily="34" charset="0"/>
              <a:hlinkClick r:id="rId6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 smtClean="0">
                <a:latin typeface="Century Gothic" panose="020B0502020202020204" pitchFamily="34" charset="0"/>
              </a:rPr>
              <a:t>Philippe </a:t>
            </a:r>
            <a:r>
              <a:rPr lang="fr-FR" sz="1600" kern="0" dirty="0" err="1" smtClean="0">
                <a:latin typeface="Century Gothic" panose="020B0502020202020204" pitchFamily="34" charset="0"/>
              </a:rPr>
              <a:t>Rossello</a:t>
            </a:r>
            <a:r>
              <a:rPr lang="fr-FR" sz="1600" kern="0" dirty="0" smtClean="0">
                <a:latin typeface="Century Gothic" panose="020B0502020202020204" pitchFamily="34" charset="0"/>
              </a:rPr>
              <a:t> : </a:t>
            </a:r>
            <a:r>
              <a:rPr lang="fr-FR" sz="1600" b="1" kern="0" dirty="0" smtClean="0">
                <a:solidFill>
                  <a:schemeClr val="tx2"/>
                </a:solidFill>
                <a:latin typeface="Century Gothic" panose="020B0502020202020204" pitchFamily="34" charset="0"/>
                <a:hlinkClick r:id="rId6"/>
              </a:rPr>
              <a:t>geographr@numericable.fr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Sites Web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Theia : </a:t>
            </a:r>
            <a:r>
              <a:rPr lang="fr-FR" sz="16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+mn-cs"/>
                <a:hlinkClick r:id="rId7"/>
              </a:rPr>
              <a:t>www.theia-land.fr/fr</a:t>
            </a:r>
            <a:endParaRPr lang="fr-FR" sz="1600" b="1" kern="0" dirty="0">
              <a:solidFill>
                <a:schemeClr val="tx2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Geosud</a:t>
            </a:r>
            <a:r>
              <a:rPr lang="fr-FR" sz="16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fr-F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: </a:t>
            </a:r>
            <a:r>
              <a:rPr lang="fr-FR" sz="16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+mn-cs"/>
                <a:hlinkClick r:id="rId8"/>
              </a:rPr>
              <a:t>www.equipex-geosud.fr</a:t>
            </a:r>
            <a:endParaRPr lang="fr-FR" sz="1600" b="1" kern="0" dirty="0">
              <a:solidFill>
                <a:schemeClr val="tx2"/>
              </a:solidFill>
              <a:latin typeface="Century Gothic" panose="020B0502020202020204" pitchFamily="34" charset="0"/>
              <a:cs typeface="+mn-cs"/>
              <a:hlinkClick r:id="rId6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1600" b="1" kern="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E46FC-C4DC-43C1-A491-D19D0022CC8D}" type="datetime6">
              <a:rPr lang="fr-FR" smtClean="0"/>
              <a:pPr>
                <a:defRPr/>
              </a:pPr>
              <a:t>novembre 15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CDD0C2-EF6F-41BB-9112-A657D7E1F804}" type="datetime6">
              <a:rPr lang="fr-FR" smtClean="0"/>
              <a:pPr>
                <a:defRPr/>
              </a:pPr>
              <a:t>novembre 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Présentation Theia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08025" y="1484313"/>
            <a:ext cx="8435975" cy="4852987"/>
          </a:xfrm>
        </p:spPr>
        <p:txBody>
          <a:bodyPr>
            <a:noAutofit/>
          </a:bodyPr>
          <a:lstStyle/>
          <a:p>
            <a:pPr marL="623888" lvl="2" algn="just" eaLnBrk="1" hangingPunct="1">
              <a:lnSpc>
                <a:spcPct val="12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600" dirty="0" smtClean="0"/>
              <a:t>Potentiel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sous exploité </a:t>
            </a:r>
            <a:r>
              <a:rPr lang="fr-FR" sz="1600" dirty="0" smtClean="0"/>
              <a:t>de l’imagerie spatiale par les acteurs publics et une partie de la communauté scientifique </a:t>
            </a:r>
            <a:r>
              <a:rPr lang="fr-FR" sz="1600" dirty="0" smtClean="0"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verrous</a:t>
            </a:r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138238" lvl="3" indent="-285750" algn="just" eaLnBrk="1" hangingPunct="1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 smtClean="0"/>
              <a:t>Coût</a:t>
            </a:r>
          </a:p>
          <a:p>
            <a:pPr marL="1138238" lvl="3" indent="-285750" algn="just" eaLnBrk="1" hangingPunct="1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 smtClean="0"/>
              <a:t>Formation</a:t>
            </a:r>
          </a:p>
          <a:p>
            <a:pPr marL="1138238" lvl="3" indent="-285750" algn="just" eaLnBrk="1" hangingPunct="1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 smtClean="0"/>
              <a:t>Accompagnement</a:t>
            </a:r>
          </a:p>
          <a:p>
            <a:pPr marL="1138238" lvl="3" indent="-285750" algn="just" eaLnBrk="1" hangingPunct="1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 smtClean="0"/>
              <a:t>Traitements</a:t>
            </a:r>
          </a:p>
          <a:p>
            <a:pPr marL="623888" lvl="2" algn="just" eaLnBrk="1" hangingPunct="1">
              <a:lnSpc>
                <a:spcPct val="12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600" dirty="0" smtClean="0"/>
              <a:t>Besoin </a:t>
            </a:r>
            <a:r>
              <a:rPr lang="fr-FR" sz="1600" dirty="0"/>
              <a:t>d’une stratégie de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mutualisation</a:t>
            </a:r>
            <a:r>
              <a:rPr lang="fr-FR" sz="1600" dirty="0"/>
              <a:t> face au constat de sous-utilisation, d’accompagnement, et de </a:t>
            </a:r>
            <a:r>
              <a:rPr lang="fr-FR" sz="1600" dirty="0" smtClean="0"/>
              <a:t>formation</a:t>
            </a:r>
          </a:p>
          <a:p>
            <a:pPr marL="623888" lvl="2" algn="just" eaLnBrk="1" hangingPunct="1">
              <a:lnSpc>
                <a:spcPct val="12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Initiatives</a:t>
            </a:r>
            <a:r>
              <a:rPr lang="fr-FR" sz="1600" dirty="0" smtClean="0"/>
              <a:t> pour s’attaquer à certains de ces verrous</a:t>
            </a:r>
          </a:p>
          <a:p>
            <a:pPr marL="1138238" lvl="3" indent="-285750" algn="just" eaLnBrk="1" hangingPunct="1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</a:rPr>
              <a:t>Geosud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fr-FR" sz="1400" dirty="0" smtClean="0"/>
              <a:t>Imagerie tous acteurs publics (</a:t>
            </a:r>
            <a:r>
              <a:rPr lang="fr-FR" sz="1400" dirty="0" err="1" smtClean="0"/>
              <a:t>multi-licence</a:t>
            </a:r>
            <a:r>
              <a:rPr lang="fr-FR" sz="1400" dirty="0" smtClean="0"/>
              <a:t>) </a:t>
            </a:r>
            <a:r>
              <a:rPr lang="fr-FR" sz="1400" dirty="0" smtClean="0">
                <a:sym typeface="Wingdings" panose="05000000000000000000" pitchFamily="2" charset="2"/>
              </a:rPr>
              <a:t> Mise à disposition gratuite des images aux scientifiques et acteurs publics</a:t>
            </a:r>
            <a:endParaRPr lang="fr-FR" sz="1400" dirty="0" smtClean="0"/>
          </a:p>
          <a:p>
            <a:pPr marL="1138238" lvl="3" indent="-285750" algn="just" eaLnBrk="1" hangingPunct="1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</a:rPr>
              <a:t>Kalideos</a:t>
            </a:r>
            <a:r>
              <a:rPr lang="fr-FR" sz="1400" dirty="0" smtClean="0"/>
              <a:t> (gratuit pour la </a:t>
            </a:r>
            <a:r>
              <a:rPr lang="fr-FR" sz="1400" dirty="0" err="1" smtClean="0"/>
              <a:t>comm</a:t>
            </a:r>
            <a:r>
              <a:rPr lang="fr-FR" sz="1400" dirty="0" smtClean="0"/>
              <a:t>. scient. sur 4 zones)</a:t>
            </a:r>
          </a:p>
          <a:p>
            <a:pPr marL="1138238" lvl="3" indent="-285750" algn="just" eaLnBrk="1" hangingPunct="1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ISIS </a:t>
            </a:r>
            <a:r>
              <a:rPr lang="fr-FR" sz="1400" dirty="0" smtClean="0"/>
              <a:t>(Tarif très préférentiel pour la </a:t>
            </a:r>
            <a:r>
              <a:rPr lang="fr-FR" sz="1400" dirty="0" err="1" smtClean="0"/>
              <a:t>comm</a:t>
            </a:r>
            <a:r>
              <a:rPr lang="fr-FR" sz="1400" dirty="0" smtClean="0"/>
              <a:t>. scient.)</a:t>
            </a:r>
          </a:p>
          <a:p>
            <a:pPr marL="1138238" lvl="3" indent="-285750" algn="just" eaLnBrk="1" hangingPunct="1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RTU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Pléiades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138238" lvl="3" indent="-285750" algn="just" eaLnBrk="1" hangingPunct="1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Spot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World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Heritage </a:t>
            </a:r>
            <a:r>
              <a:rPr lang="en-US" sz="1400" dirty="0" smtClean="0"/>
              <a:t>…</a:t>
            </a:r>
            <a:endParaRPr lang="en-US" sz="1400" dirty="0"/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D9367-0192-4098-9497-61390EB14E42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Objectifs du pôle Theia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08025" y="1557338"/>
            <a:ext cx="8435975" cy="4852987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Mettre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en réseau et fédérer </a:t>
            </a:r>
            <a:r>
              <a:rPr lang="fr-FR" sz="1600" dirty="0">
                <a:solidFill>
                  <a:schemeClr val="tx1"/>
                </a:solidFill>
              </a:rPr>
              <a:t>les acteurs </a:t>
            </a:r>
            <a:r>
              <a:rPr lang="fr-FR" sz="1600" dirty="0" smtClean="0">
                <a:solidFill>
                  <a:schemeClr val="tx1"/>
                </a:solidFill>
              </a:rPr>
              <a:t>scientifiques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Rapprocher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scientifiques et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utilisateurs </a:t>
            </a:r>
            <a:r>
              <a:rPr lang="fr-FR" sz="1600" dirty="0" smtClean="0">
                <a:solidFill>
                  <a:schemeClr val="tx1"/>
                </a:solidFill>
              </a:rPr>
              <a:t>: rôle du Réseau d’</a:t>
            </a:r>
            <a:r>
              <a:rPr lang="fr-FR" sz="1600" b="1" dirty="0" smtClean="0">
                <a:solidFill>
                  <a:schemeClr val="tx1"/>
                </a:solidFill>
              </a:rPr>
              <a:t>A</a:t>
            </a:r>
            <a:r>
              <a:rPr lang="fr-FR" sz="1600" dirty="0" smtClean="0">
                <a:solidFill>
                  <a:schemeClr val="tx1"/>
                </a:solidFill>
              </a:rPr>
              <a:t>nimation </a:t>
            </a:r>
            <a:r>
              <a:rPr lang="fr-FR" sz="1600" b="1" dirty="0" smtClean="0">
                <a:solidFill>
                  <a:schemeClr val="tx1"/>
                </a:solidFill>
              </a:rPr>
              <a:t>R</a:t>
            </a:r>
            <a:r>
              <a:rPr lang="fr-FR" sz="1600" dirty="0" smtClean="0">
                <a:solidFill>
                  <a:schemeClr val="tx1"/>
                </a:solidFill>
              </a:rPr>
              <a:t>égionale </a:t>
            </a:r>
            <a:r>
              <a:rPr lang="fr-FR" sz="1600" b="1" dirty="0" smtClean="0">
                <a:solidFill>
                  <a:schemeClr val="tx1"/>
                </a:solidFill>
              </a:rPr>
              <a:t>T</a:t>
            </a:r>
            <a:r>
              <a:rPr lang="fr-FR" sz="1600" dirty="0" smtClean="0">
                <a:solidFill>
                  <a:schemeClr val="tx1"/>
                </a:solidFill>
              </a:rPr>
              <a:t>heia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 smtClean="0">
                <a:solidFill>
                  <a:schemeClr val="accent6">
                    <a:lumMod val="75000"/>
                  </a:schemeClr>
                </a:solidFill>
                <a:ea typeface="ヒラギノ角ゴ Pro W3" charset="-128"/>
              </a:rPr>
              <a:t>Mutualiser bases </a:t>
            </a:r>
            <a:r>
              <a:rPr lang="fr-FR" altLang="fr-FR" sz="1600" b="1" dirty="0">
                <a:solidFill>
                  <a:schemeClr val="accent6">
                    <a:lumMod val="75000"/>
                  </a:schemeClr>
                </a:solidFill>
                <a:ea typeface="ヒラギノ角ゴ Pro W3" charset="-128"/>
              </a:rPr>
              <a:t>de données </a:t>
            </a:r>
            <a:r>
              <a:rPr lang="fr-FR" altLang="fr-FR" sz="1600" b="1" dirty="0" smtClean="0">
                <a:solidFill>
                  <a:schemeClr val="accent6">
                    <a:lumMod val="75000"/>
                  </a:schemeClr>
                </a:solidFill>
                <a:ea typeface="ヒラギノ角ゴ Pro W3" charset="-128"/>
              </a:rPr>
              <a:t>/ outils </a:t>
            </a:r>
            <a:r>
              <a:rPr lang="fr-FR" altLang="fr-FR" sz="1600" dirty="0" smtClean="0">
                <a:ea typeface="ヒラギノ角ゴ Pro W3" charset="-128"/>
              </a:rPr>
              <a:t>: utilisation </a:t>
            </a:r>
            <a:r>
              <a:rPr lang="fr-FR" altLang="fr-FR" sz="1600" dirty="0">
                <a:ea typeface="ヒラギノ角ゴ Pro W3" charset="-128"/>
              </a:rPr>
              <a:t>par une plus large </a:t>
            </a:r>
            <a:r>
              <a:rPr lang="fr-FR" altLang="fr-FR" sz="1600" dirty="0" smtClean="0">
                <a:ea typeface="ヒラギノ角ゴ Pro W3" charset="-128"/>
              </a:rPr>
              <a:t>communauté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ea typeface="ヒラギノ角ゴ Pro W3" charset="-128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cs typeface="Arial" charset="0"/>
                <a:sym typeface="Wingdings" pitchFamily="2" charset="2"/>
              </a:rPr>
              <a:t>Concevoir/valider </a:t>
            </a:r>
            <a:r>
              <a:rPr lang="fr-FR" sz="1600" b="1" dirty="0">
                <a:cs typeface="Arial" charset="0"/>
                <a:sym typeface="Wingdings" pitchFamily="2" charset="2"/>
              </a:rPr>
              <a:t>des méthodes innovantes, élaborer de produits thématiques et former les </a:t>
            </a:r>
            <a:r>
              <a:rPr lang="fr-FR" sz="1600" b="1" dirty="0" smtClean="0">
                <a:cs typeface="Arial" charset="0"/>
                <a:sym typeface="Wingdings" pitchFamily="2" charset="2"/>
              </a:rPr>
              <a:t>utilisateurs </a:t>
            </a:r>
            <a:r>
              <a:rPr lang="fr-FR" sz="160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:</a:t>
            </a:r>
            <a:r>
              <a:rPr lang="fr-FR" sz="1600" b="1" dirty="0" smtClean="0">
                <a:cs typeface="Arial" charset="0"/>
                <a:sym typeface="Wingdings" pitchFamily="2" charset="2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compatibilité/complémentarité </a:t>
            </a:r>
            <a:r>
              <a:rPr lang="fr-FR" sz="1600" dirty="0">
                <a:solidFill>
                  <a:schemeClr val="tx1"/>
                </a:solidFill>
                <a:cs typeface="Arial" charset="0"/>
                <a:sym typeface="Wingdings" pitchFamily="2" charset="2"/>
              </a:rPr>
              <a:t>avec </a:t>
            </a:r>
            <a:r>
              <a:rPr lang="fr-FR" sz="1600" dirty="0" err="1">
                <a:solidFill>
                  <a:schemeClr val="tx1"/>
                </a:solidFill>
                <a:cs typeface="Arial" charset="0"/>
                <a:sym typeface="Wingdings" pitchFamily="2" charset="2"/>
              </a:rPr>
              <a:t>Copernicus</a:t>
            </a:r>
            <a:r>
              <a:rPr lang="fr-FR" sz="1600" dirty="0">
                <a:solidFill>
                  <a:schemeClr val="tx1"/>
                </a:solidFill>
                <a:cs typeface="Arial" charset="0"/>
                <a:sym typeface="Wingdings" pitchFamily="2" charset="2"/>
              </a:rPr>
              <a:t> et d’autres programmes </a:t>
            </a:r>
            <a:r>
              <a:rPr lang="fr-FR" sz="160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structurants</a:t>
            </a:r>
          </a:p>
          <a:p>
            <a:pPr marL="0" indent="0" algn="just" eaLnBrk="1" hangingPunct="1">
              <a:buNone/>
              <a:defRPr/>
            </a:pPr>
            <a:endParaRPr lang="fr-FR" sz="1600" dirty="0" smtClean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marL="28575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Contribuer </a:t>
            </a:r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à la construction d’une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filière institutionnelle nationale de télédétection spatiale</a:t>
            </a:r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 dans toutes les longueurs d’onde (traitement, distribution et accompagnement des utilisateurs</a:t>
            </a:r>
            <a:r>
              <a:rPr lang="fr-FR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): fin 2015 – début 2016</a:t>
            </a:r>
          </a:p>
          <a:p>
            <a:pPr marL="28575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Promouvoir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l’expertise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nationale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au niveau européen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cs typeface="Arial" charset="0"/>
              </a:rPr>
              <a:t>Participation </a:t>
            </a:r>
            <a:r>
              <a:rPr lang="fr-FR" sz="1400" dirty="0">
                <a:cs typeface="Arial" charset="0"/>
              </a:rPr>
              <a:t>à des appels d’offre </a:t>
            </a:r>
            <a:r>
              <a:rPr lang="fr-FR" sz="1400" dirty="0" smtClean="0">
                <a:cs typeface="Arial" charset="0"/>
              </a:rPr>
              <a:t>H2020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sz="1400" dirty="0" smtClean="0"/>
              <a:t>Inscrire </a:t>
            </a:r>
            <a:r>
              <a:rPr lang="fr-FR" sz="1400" dirty="0"/>
              <a:t>l’IDS </a:t>
            </a:r>
            <a:r>
              <a:rPr lang="fr-FR" sz="1400" dirty="0" smtClean="0"/>
              <a:t>Theia dans </a:t>
            </a:r>
            <a:r>
              <a:rPr lang="fr-FR" sz="1400" dirty="0"/>
              <a:t>un réseau d’IDS </a:t>
            </a:r>
            <a:r>
              <a:rPr lang="fr-FR" sz="1400" dirty="0" smtClean="0"/>
              <a:t>européens</a:t>
            </a:r>
            <a:endParaRPr lang="fr-FR" altLang="fr-FR" sz="1400" dirty="0">
              <a:ea typeface="ヒラギノ角ゴ Pro W3" charset="-128"/>
            </a:endParaRPr>
          </a:p>
          <a:p>
            <a:pPr marL="623888" lvl="2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600" b="1" dirty="0" smtClean="0"/>
          </a:p>
          <a:p>
            <a:pPr marL="623888" lvl="2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FB093-ECD0-4C66-B6EE-6C9AFCC8D46E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GEOSUD : Projet initiateur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08025" y="1484313"/>
            <a:ext cx="8435975" cy="4852987"/>
          </a:xfrm>
        </p:spPr>
        <p:txBody>
          <a:bodyPr>
            <a:normAutofit/>
          </a:bodyPr>
          <a:lstStyle/>
          <a:p>
            <a:pPr marL="623888" lvl="2" algn="just" eaLnBrk="1" hangingPunct="1"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2008 </a:t>
            </a:r>
            <a:r>
              <a:rPr lang="fr-FR" sz="1400" dirty="0" smtClean="0"/>
              <a:t>: expériences d’acquisition mutualisée pour tous les acteurs publics</a:t>
            </a:r>
          </a:p>
          <a:p>
            <a:pPr marL="623888" lvl="2" algn="just" eaLnBrk="1" hangingPunct="1"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400" dirty="0"/>
          </a:p>
          <a:p>
            <a:pPr marL="1138238" lvl="3" indent="-285750" algn="just" eaLnBrk="1" hangingPunct="1"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 smtClean="0"/>
              <a:t>DRAAF Lang. </a:t>
            </a:r>
            <a:r>
              <a:rPr lang="fr-FR" sz="1400" dirty="0" err="1" smtClean="0"/>
              <a:t>Rouss</a:t>
            </a:r>
            <a:r>
              <a:rPr lang="fr-FR" sz="1400" dirty="0" smtClean="0"/>
              <a:t>. (T</a:t>
            </a:r>
            <a:r>
              <a:rPr lang="fr-FR" altLang="en-US" sz="1400" dirty="0" smtClean="0"/>
              <a:t>erres </a:t>
            </a:r>
            <a:r>
              <a:rPr lang="fr-FR" altLang="en-US" sz="1400" dirty="0"/>
              <a:t>agricoles affectées par l’aménagement du </a:t>
            </a:r>
            <a:r>
              <a:rPr lang="fr-FR" altLang="en-US" sz="1400" dirty="0" smtClean="0"/>
              <a:t>territoire</a:t>
            </a:r>
            <a:r>
              <a:rPr lang="fr-FR" sz="1400" dirty="0" smtClean="0"/>
              <a:t>)</a:t>
            </a:r>
          </a:p>
          <a:p>
            <a:pPr marL="1138238" lvl="3" indent="-285750" algn="just" eaLnBrk="1" hangingPunct="1"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 smtClean="0"/>
              <a:t>Agence de l’eau RMC (I</a:t>
            </a:r>
            <a:r>
              <a:rPr lang="fr-FR" altLang="en-US" sz="1400" dirty="0" smtClean="0"/>
              <a:t>mpact </a:t>
            </a:r>
            <a:r>
              <a:rPr lang="fr-FR" altLang="en-US" sz="1400" dirty="0"/>
              <a:t>de stratégies de restauration des </a:t>
            </a:r>
            <a:r>
              <a:rPr lang="fr-FR" altLang="en-US" sz="1400" dirty="0" smtClean="0"/>
              <a:t>ripisylves</a:t>
            </a:r>
            <a:r>
              <a:rPr lang="fr-FR" sz="1400" dirty="0" smtClean="0"/>
              <a:t>)</a:t>
            </a:r>
          </a:p>
          <a:p>
            <a:pPr marL="1138238" lvl="3" indent="-285750" algn="just" eaLnBrk="1" hangingPunct="1"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endParaRPr lang="fr-FR" sz="1400" b="1" dirty="0"/>
          </a:p>
          <a:p>
            <a:pPr marL="623888" lvl="2" algn="just" eaLnBrk="1" hangingPunct="1"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2010 </a:t>
            </a:r>
            <a:r>
              <a:rPr lang="fr-FR" altLang="en-US" sz="1400" dirty="0"/>
              <a:t>: acquisition d’une couverture HR d’été 2010 du territoire </a:t>
            </a:r>
            <a:r>
              <a:rPr lang="fr-FR" altLang="en-US" sz="1400" dirty="0" smtClean="0"/>
              <a:t>national</a:t>
            </a:r>
            <a:endParaRPr lang="fr-FR" altLang="en-US" sz="1400" dirty="0"/>
          </a:p>
          <a:p>
            <a:pPr marL="623888" lvl="2" algn="just" eaLnBrk="1" hangingPunct="1"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400" dirty="0"/>
          </a:p>
          <a:p>
            <a:pPr marL="623888" lvl="2" algn="just" eaLnBrk="1" hangingPunct="1"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2011-2019 </a:t>
            </a:r>
            <a:r>
              <a:rPr lang="fr-FR" sz="1400" dirty="0" smtClean="0"/>
              <a:t>: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</a:rPr>
              <a:t>Equipex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</a:rPr>
              <a:t>Geosud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smtClean="0"/>
              <a:t>(Investissements d’avenir)… une infrastructure nationale … avec des financements complémentaires CPER / FEDER Région LR (2007-2013)</a:t>
            </a:r>
            <a:endParaRPr lang="fr-FR" sz="1400" dirty="0"/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500" dirty="0" smtClean="0"/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500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389" b="2986"/>
          <a:stretch>
            <a:fillRect/>
          </a:stretch>
        </p:blipFill>
        <p:spPr bwMode="auto">
          <a:xfrm>
            <a:off x="2555875" y="4056484"/>
            <a:ext cx="12557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555875" y="5316959"/>
            <a:ext cx="1506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err="1">
                <a:latin typeface="Century Gothic" pitchFamily="34" charset="0"/>
              </a:rPr>
              <a:t>Antenne</a:t>
            </a:r>
            <a:r>
              <a:rPr lang="en-US" sz="1100" b="1" dirty="0">
                <a:latin typeface="Century Gothic" pitchFamily="34" charset="0"/>
              </a:rPr>
              <a:t> </a:t>
            </a:r>
            <a:r>
              <a:rPr lang="en-US" sz="1100" b="1" dirty="0" err="1" smtClean="0">
                <a:latin typeface="Century Gothic" pitchFamily="34" charset="0"/>
              </a:rPr>
              <a:t>Geosud</a:t>
            </a:r>
            <a:endParaRPr lang="en-US" sz="1100" b="1" dirty="0">
              <a:latin typeface="Century Gothic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081884"/>
            <a:ext cx="1296988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245"/>
            <a:ext cx="12842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07950" y="5305847"/>
            <a:ext cx="23034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Century Gothic" pitchFamily="34" charset="0"/>
              </a:rPr>
              <a:t>Acquisition France + </a:t>
            </a:r>
            <a:r>
              <a:rPr lang="en-US" sz="1100" b="1" dirty="0" err="1">
                <a:latin typeface="Century Gothic" pitchFamily="34" charset="0"/>
              </a:rPr>
              <a:t>Sud</a:t>
            </a:r>
            <a:endParaRPr lang="en-US" sz="1100" b="1" dirty="0">
              <a:latin typeface="Century Gothic" pitchFamily="34" charset="0"/>
            </a:endParaRPr>
          </a:p>
        </p:txBody>
      </p:sp>
      <p:pic>
        <p:nvPicPr>
          <p:cNvPr id="1025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0513" y="4189834"/>
            <a:ext cx="1041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7826375" y="5213772"/>
            <a:ext cx="1209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>
                <a:latin typeface="Century Gothic" panose="020B0502020202020204" pitchFamily="34" charset="0"/>
              </a:rPr>
              <a:t>Formation</a:t>
            </a:r>
            <a:endParaRPr lang="en-US" sz="1100" b="1" dirty="0">
              <a:latin typeface="Century Gothic" pitchFamily="34" charset="0"/>
            </a:endParaRPr>
          </a:p>
        </p:txBody>
      </p:sp>
      <p:pic>
        <p:nvPicPr>
          <p:cNvPr id="1025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8950" y="4025501"/>
            <a:ext cx="787870" cy="13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6626225" y="5374377"/>
            <a:ext cx="1617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>
                <a:latin typeface="Century Gothic" panose="020B0502020202020204" pitchFamily="34" charset="0"/>
              </a:rPr>
              <a:t>Développement d’</a:t>
            </a:r>
            <a:r>
              <a:rPr lang="fr-FR" sz="1100" b="1" dirty="0" err="1">
                <a:latin typeface="Century Gothic" panose="020B0502020202020204" pitchFamily="34" charset="0"/>
              </a:rPr>
              <a:t>algo</a:t>
            </a:r>
            <a:r>
              <a:rPr lang="fr-FR" sz="1100" b="1" dirty="0">
                <a:latin typeface="Century Gothic" panose="020B0502020202020204" pitchFamily="34" charset="0"/>
              </a:rPr>
              <a:t>.</a:t>
            </a:r>
            <a:endParaRPr lang="en-US" sz="1100" b="1" dirty="0">
              <a:latin typeface="Century Gothic" pitchFamily="34" charset="0"/>
            </a:endParaRPr>
          </a:p>
        </p:txBody>
      </p:sp>
      <p:pic>
        <p:nvPicPr>
          <p:cNvPr id="16" name="Picture 2" descr="C:\Users\pierre\Documents\Documents\Congrès\2015\Agreenium 4 sept 2015 _ Open Data\illustrations_IDS_V1\2_visualisation_idsv1_ter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857" y="4051539"/>
            <a:ext cx="2304256" cy="12481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Picture 2" descr="C:\Users\pierre\Documents\Projets\GEOSUD EQUIPEX\Communication\Modèle de document\bandeau EQUIPEX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79712" y="5805264"/>
            <a:ext cx="7170883" cy="67678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24300" y="5374377"/>
            <a:ext cx="291465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dirty="0" smtClean="0">
                <a:latin typeface="Century Gothic" panose="020B0502020202020204" pitchFamily="34" charset="0"/>
              </a:rPr>
              <a:t>Infrastructure : </a:t>
            </a:r>
            <a:r>
              <a:rPr lang="fr-FR" sz="11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Données </a:t>
            </a: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et services </a:t>
            </a:r>
            <a:r>
              <a:rPr lang="fr-FR" sz="11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fr-FR" sz="11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 ligne    </a:t>
            </a:r>
            <a:r>
              <a:rPr lang="fr-FR" sz="1100" b="1" dirty="0" smtClean="0">
                <a:latin typeface="Century Gothic" panose="020B0502020202020204" pitchFamily="34" charset="0"/>
              </a:rPr>
              <a:t>www.equipex-geosud.fr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99BD0-9573-4D58-94F1-539EEDB2890C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Theia : 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réseau pérenne, fédérateur, stratégique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08025" y="1816100"/>
            <a:ext cx="8435975" cy="4722813"/>
          </a:xfrm>
        </p:spPr>
        <p:txBody>
          <a:bodyPr>
            <a:normAutofit/>
          </a:bodyPr>
          <a:lstStyle/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500" dirty="0" smtClean="0"/>
              <a:t>Décembre </a:t>
            </a: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2012</a:t>
            </a:r>
            <a:r>
              <a:rPr lang="fr-FR" sz="1500" dirty="0" smtClean="0"/>
              <a:t> : </a:t>
            </a: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naissance </a:t>
            </a:r>
            <a:r>
              <a:rPr lang="fr-FR" sz="1500" dirty="0" smtClean="0"/>
              <a:t>du Pôle Thématique Surfaces Continentales Theia</a:t>
            </a:r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500" dirty="0" smtClean="0"/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500" dirty="0" smtClean="0">
                <a:cs typeface="Arial" charset="0"/>
                <a:sym typeface="Wingdings" pitchFamily="2" charset="2"/>
              </a:rPr>
              <a:t>Structure</a:t>
            </a:r>
            <a:r>
              <a:rPr lang="fr-FR" sz="1500" b="1" dirty="0" smtClean="0">
                <a:cs typeface="Arial" charset="0"/>
                <a:sym typeface="Wingdings" pitchFamily="2" charset="2"/>
              </a:rPr>
              <a:t> </a:t>
            </a: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inter-organismes, </a:t>
            </a:r>
            <a:r>
              <a:rPr lang="fr-FR" sz="1500" dirty="0" smtClean="0">
                <a:cs typeface="Arial" charset="0"/>
                <a:sym typeface="Wingdings" pitchFamily="2" charset="2"/>
              </a:rPr>
              <a:t>nationale</a:t>
            </a:r>
            <a:r>
              <a:rPr lang="fr-FR" sz="1500" dirty="0">
                <a:cs typeface="Arial" charset="0"/>
              </a:rPr>
              <a:t>,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scientifique et </a:t>
            </a: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technique</a:t>
            </a:r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500" dirty="0" smtClean="0">
              <a:cs typeface="Arial" charset="0"/>
            </a:endParaRPr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500" dirty="0" smtClean="0">
                <a:cs typeface="Arial" charset="0"/>
              </a:rPr>
              <a:t>Créée </a:t>
            </a:r>
            <a:r>
              <a:rPr lang="fr-FR" sz="1500" dirty="0">
                <a:cs typeface="Arial" charset="0"/>
              </a:rPr>
              <a:t>par 9 institutions publiques françaises impliquées dans l’observation de la </a:t>
            </a:r>
            <a:r>
              <a:rPr lang="fr-FR" sz="1500" dirty="0" smtClean="0">
                <a:cs typeface="Arial" charset="0"/>
              </a:rPr>
              <a:t>Terre </a:t>
            </a:r>
            <a:r>
              <a:rPr lang="fr-FR" sz="1500" dirty="0">
                <a:cs typeface="Arial" charset="0"/>
              </a:rPr>
              <a:t>et les sciences de </a:t>
            </a:r>
            <a:r>
              <a:rPr lang="fr-FR" sz="1500" dirty="0" smtClean="0">
                <a:cs typeface="Arial" charset="0"/>
              </a:rPr>
              <a:t>l’environnement (</a:t>
            </a:r>
            <a:r>
              <a:rPr lang="fr-FR" sz="1500" b="1" i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CEA, </a:t>
            </a:r>
            <a:r>
              <a:rPr lang="fr-FR" sz="1500" b="1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CIRAD, CNES, IGN, INRA, CNRS, IRD, </a:t>
            </a:r>
            <a:r>
              <a:rPr lang="fr-FR" sz="1500" b="1" i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Irstea</a:t>
            </a:r>
            <a:r>
              <a:rPr lang="fr-FR" sz="1500" b="1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, Météo </a:t>
            </a:r>
            <a:r>
              <a:rPr lang="fr-FR" sz="1500" b="1" i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France</a:t>
            </a:r>
            <a:r>
              <a:rPr lang="fr-FR" sz="1500" i="1" dirty="0" smtClean="0">
                <a:cs typeface="Arial" charset="0"/>
              </a:rPr>
              <a:t>)</a:t>
            </a:r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500" i="1" dirty="0" smtClean="0">
              <a:cs typeface="Arial" charset="0"/>
            </a:endParaRPr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500" dirty="0" smtClean="0">
                <a:cs typeface="Arial" charset="0"/>
              </a:rPr>
              <a:t>Rejoint par le </a:t>
            </a: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CEREMA</a:t>
            </a:r>
            <a:r>
              <a:rPr lang="fr-FR" sz="1500" dirty="0" smtClean="0">
                <a:cs typeface="Arial" charset="0"/>
              </a:rPr>
              <a:t> fin 2014 </a:t>
            </a:r>
            <a:r>
              <a:rPr lang="fr-FR" sz="1400" dirty="0">
                <a:cs typeface="Arial" charset="0"/>
              </a:rPr>
              <a:t>et par l’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ONERA</a:t>
            </a:r>
            <a:r>
              <a:rPr lang="fr-FR" sz="1400" dirty="0">
                <a:cs typeface="Arial" charset="0"/>
              </a:rPr>
              <a:t> en juin 2015</a:t>
            </a:r>
          </a:p>
          <a:p>
            <a:pPr marL="395288" lvl="2" indent="0" algn="just" eaLnBrk="1" hangingPunct="1">
              <a:lnSpc>
                <a:spcPct val="80000"/>
              </a:lnSpc>
              <a:buClr>
                <a:srgbClr val="E46C0A"/>
              </a:buClr>
              <a:buNone/>
              <a:defRPr/>
            </a:pPr>
            <a:endParaRPr lang="fr-FR" sz="1500" dirty="0" smtClean="0">
              <a:cs typeface="Arial" charset="0"/>
            </a:endParaRPr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500" dirty="0" smtClean="0">
                <a:cs typeface="Arial" charset="0"/>
              </a:rPr>
              <a:t>Dével</a:t>
            </a:r>
            <a:r>
              <a:rPr lang="fr-FR" sz="1500" dirty="0" smtClean="0"/>
              <a:t>oppé </a:t>
            </a:r>
            <a:r>
              <a:rPr lang="fr-FR" sz="1500" dirty="0"/>
              <a:t>autour de </a:t>
            </a:r>
            <a:r>
              <a:rPr lang="fr-FR" sz="1500" b="1" dirty="0" err="1">
                <a:solidFill>
                  <a:schemeClr val="accent6">
                    <a:lumMod val="75000"/>
                  </a:schemeClr>
                </a:solidFill>
              </a:rPr>
              <a:t>Geosud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1500" dirty="0"/>
              <a:t>des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activités R&amp;D CNES </a:t>
            </a:r>
            <a:r>
              <a:rPr lang="fr-FR" sz="1500" dirty="0"/>
              <a:t>et de l’expertise des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laboratoires </a:t>
            </a: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nationaux</a:t>
            </a:r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500" dirty="0"/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500" dirty="0" smtClean="0"/>
              <a:t>Tourné </a:t>
            </a:r>
            <a:r>
              <a:rPr lang="fr-FR" sz="1500" dirty="0"/>
              <a:t>vers la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communauté scientifique et les acteurs publics </a:t>
            </a:r>
            <a:r>
              <a:rPr lang="fr-FR" sz="1500" dirty="0"/>
              <a:t>pour promouvoir l’utilisation des données d’observation de la Terre</a:t>
            </a:r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endParaRPr lang="fr-FR" sz="1500" dirty="0" smtClean="0">
              <a:cs typeface="Arial" charset="0"/>
            </a:endParaRPr>
          </a:p>
          <a:p>
            <a:pPr marL="623888" lvl="2" algn="just" eaLnBrk="1" hangingPunct="1">
              <a:lnSpc>
                <a:spcPct val="80000"/>
              </a:lnSpc>
              <a:buClr>
                <a:srgbClr val="E46C0A"/>
              </a:buClr>
              <a:buFont typeface="Century Gothic" pitchFamily="34" charset="0"/>
              <a:buChar char="●"/>
              <a:defRPr/>
            </a:pPr>
            <a:r>
              <a:rPr lang="fr-FR" sz="1500" dirty="0" smtClean="0">
                <a:cs typeface="Arial" charset="0"/>
              </a:rPr>
              <a:t>Theia se construit autour :</a:t>
            </a:r>
            <a:endParaRPr lang="fr-FR" sz="1500" dirty="0">
              <a:cs typeface="Arial" charset="0"/>
            </a:endParaRPr>
          </a:p>
          <a:p>
            <a:pPr marL="1138238" lvl="3" indent="-285750" eaLnBrk="1" hangingPunct="1">
              <a:lnSpc>
                <a:spcPct val="8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/>
              <a:t>Données </a:t>
            </a:r>
            <a:r>
              <a:rPr lang="fr-FR" sz="1400" dirty="0" smtClean="0"/>
              <a:t>satellitaires, aéroportées, in situ: </a:t>
            </a:r>
            <a:r>
              <a:rPr lang="fr-FR" sz="1400" dirty="0" smtClean="0">
                <a:cs typeface="Arial" charset="0"/>
              </a:rPr>
              <a:t>toutes </a:t>
            </a:r>
            <a:r>
              <a:rPr lang="fr-FR" sz="1400" dirty="0">
                <a:cs typeface="Arial" charset="0"/>
              </a:rPr>
              <a:t>les longueurs </a:t>
            </a:r>
            <a:r>
              <a:rPr lang="fr-FR" sz="1400" dirty="0" smtClean="0">
                <a:cs typeface="Arial" charset="0"/>
              </a:rPr>
              <a:t>d’onde</a:t>
            </a:r>
            <a:endParaRPr lang="fr-FR" sz="1400" dirty="0"/>
          </a:p>
          <a:p>
            <a:pPr marL="1138238" lvl="3" indent="-285750" eaLnBrk="1" hangingPunct="1">
              <a:lnSpc>
                <a:spcPct val="8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/>
              <a:t>Infrastructure de données et de </a:t>
            </a:r>
            <a:r>
              <a:rPr lang="fr-FR" sz="1400" dirty="0" smtClean="0"/>
              <a:t>service</a:t>
            </a:r>
            <a:endParaRPr lang="fr-FR" sz="1400" dirty="0"/>
          </a:p>
          <a:p>
            <a:pPr marL="1138238" lvl="3" indent="-285750" eaLnBrk="1" hangingPunct="1">
              <a:lnSpc>
                <a:spcPct val="8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/>
              <a:t>Recherche et méthodes</a:t>
            </a:r>
          </a:p>
          <a:p>
            <a:pPr marL="1138238" lvl="3" indent="-285750" eaLnBrk="1" hangingPunct="1">
              <a:lnSpc>
                <a:spcPct val="80000"/>
              </a:lnSpc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/>
              <a:t>Animation, accompagnement, </a:t>
            </a:r>
            <a:r>
              <a:rPr lang="fr-FR" sz="1400" dirty="0" smtClean="0"/>
              <a:t>formation</a:t>
            </a: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BF76C-A543-4D57-A697-425A3FF151D0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3876675" y="5445224"/>
            <a:ext cx="19192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700" dirty="0">
                <a:hlinkClick r:id="rId2"/>
              </a:rPr>
              <a:t>www.theia-land.fr</a:t>
            </a:r>
            <a:r>
              <a:rPr lang="fr-FR" sz="1700" dirty="0"/>
              <a:t> </a:t>
            </a:r>
            <a:endParaRPr lang="en-US" sz="1700" dirty="0"/>
          </a:p>
        </p:txBody>
      </p:sp>
      <p:grpSp>
        <p:nvGrpSpPr>
          <p:cNvPr id="8" name="Groupe 7"/>
          <p:cNvGrpSpPr/>
          <p:nvPr/>
        </p:nvGrpSpPr>
        <p:grpSpPr>
          <a:xfrm>
            <a:off x="1394736" y="1124744"/>
            <a:ext cx="6993688" cy="4392488"/>
            <a:chOff x="1394736" y="1124744"/>
            <a:chExt cx="6993688" cy="4392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736" y="1124744"/>
              <a:ext cx="6993688" cy="439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3612183" y="2107303"/>
              <a:ext cx="2448271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Bureau Exécutif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5733256"/>
            <a:ext cx="8435280" cy="72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Low" eaLnBrk="1" hangingPunct="1">
              <a:lnSpc>
                <a:spcPct val="120000"/>
              </a:lnSpc>
              <a:buClr>
                <a:srgbClr val="E46C0A"/>
              </a:buClr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Dispositif dédié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aux scientifiques et aux acteurs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 politiques publiques : mutualisation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l’imagerie et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l’expertise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906" y="4948576"/>
            <a:ext cx="20161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CNES-Toulouse</a:t>
            </a:r>
          </a:p>
          <a:p>
            <a:pPr>
              <a:defRPr/>
            </a:pPr>
            <a:r>
              <a:rPr lang="fr-FR" sz="1400" dirty="0"/>
              <a:t>GEOSUD-Montpellier</a:t>
            </a:r>
          </a:p>
          <a:p>
            <a:pPr>
              <a:defRPr/>
            </a:pPr>
            <a:r>
              <a:rPr lang="fr-FR" sz="1400" dirty="0" smtClean="0"/>
              <a:t>GEOSUD-IGN-Paris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>
          <a:xfrm>
            <a:off x="0" y="903882"/>
            <a:ext cx="91440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1800" dirty="0" smtClean="0"/>
              <a:t>Un portefeuille de produits pour les acteurs publics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800" dirty="0" smtClean="0"/>
              <a:t> et la communauté scientifique</a:t>
            </a:r>
            <a:endParaRPr lang="fr-FR" sz="1800" dirty="0"/>
          </a:p>
        </p:txBody>
      </p:sp>
      <p:sp>
        <p:nvSpPr>
          <p:cNvPr id="16" name="Titre 1"/>
          <p:cNvSpPr>
            <a:spLocks/>
          </p:cNvSpPr>
          <p:nvPr/>
        </p:nvSpPr>
        <p:spPr bwMode="auto">
          <a:xfrm>
            <a:off x="1835696" y="332457"/>
            <a:ext cx="6264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Produits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Theia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2013 - 2016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BE993-A8EF-4C1C-B2F7-75BAAB06A033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488056" y="1700806"/>
            <a:ext cx="6613525" cy="4788000"/>
            <a:chOff x="1488056" y="1700807"/>
            <a:chExt cx="6613525" cy="4797425"/>
          </a:xfrm>
        </p:grpSpPr>
        <p:grpSp>
          <p:nvGrpSpPr>
            <p:cNvPr id="10" name="Groupe 7"/>
            <p:cNvGrpSpPr>
              <a:grpSpLocks/>
            </p:cNvGrpSpPr>
            <p:nvPr/>
          </p:nvGrpSpPr>
          <p:grpSpPr bwMode="auto">
            <a:xfrm>
              <a:off x="1488056" y="1700807"/>
              <a:ext cx="6613525" cy="4797425"/>
              <a:chOff x="1127726" y="1655605"/>
              <a:chExt cx="6612621" cy="4797723"/>
            </a:xfrm>
          </p:grpSpPr>
          <p:pic>
            <p:nvPicPr>
              <p:cNvPr id="11" name="Image 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 t="7617" b="-900"/>
              <a:stretch>
                <a:fillRect/>
              </a:stretch>
            </p:blipFill>
            <p:spPr bwMode="auto">
              <a:xfrm>
                <a:off x="1127726" y="1655605"/>
                <a:ext cx="6612621" cy="4797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1353120" y="2360500"/>
                <a:ext cx="857133" cy="6477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+mn-cs"/>
                  </a:rPr>
                  <a:t>IMAGES TRES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+mn-cs"/>
                  </a:rPr>
                  <a:t>HAUTE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+mn-cs"/>
                  </a:rPr>
                  <a:t>RESOLUTION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+mn-cs"/>
                  </a:rPr>
                  <a:t>SPATIALE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330898" y="3716309"/>
                <a:ext cx="857133" cy="6477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+mn-cs"/>
                  </a:rPr>
                  <a:t>IMAGES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+mn-cs"/>
                  </a:rPr>
                  <a:t>HAUTE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+mn-cs"/>
                  </a:rPr>
                  <a:t>RESOLUTION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+mn-cs"/>
                  </a:rPr>
                  <a:t>SPATIALE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310264" y="5692875"/>
                <a:ext cx="792054" cy="3699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+mn-cs"/>
                  </a:rPr>
                  <a:t>AUTRES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+mn-cs"/>
                  </a:rPr>
                  <a:t>PRODUITS</a:t>
                </a:r>
              </a:p>
            </p:txBody>
          </p:sp>
        </p:grpSp>
        <p:sp>
          <p:nvSpPr>
            <p:cNvPr id="5" name="ZoneTexte 4"/>
            <p:cNvSpPr txBox="1"/>
            <p:nvPr/>
          </p:nvSpPr>
          <p:spPr>
            <a:xfrm>
              <a:off x="3593848" y="5085184"/>
              <a:ext cx="1200970" cy="215444"/>
            </a:xfrm>
            <a:prstGeom prst="rect">
              <a:avLst/>
            </a:prstGeom>
            <a:solidFill>
              <a:srgbClr val="F8A764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b="1" dirty="0" smtClean="0">
                  <a:latin typeface="+mj-lt"/>
                </a:rPr>
                <a:t>110 sites dans le monde</a:t>
              </a:r>
              <a:endParaRPr lang="fr-FR" sz="8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766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 txBox="1">
            <a:spLocks/>
          </p:cNvSpPr>
          <p:nvPr/>
        </p:nvSpPr>
        <p:spPr>
          <a:xfrm>
            <a:off x="457200" y="548680"/>
            <a:ext cx="8229600" cy="5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dirty="0"/>
              <a:t>Couverture France 2014 Spot 6/7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CEEAF-F74A-4EF4-B581-265B9E806FA3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539750" y="1628800"/>
            <a:ext cx="8064500" cy="45370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tx1"/>
                </a:solidFill>
                <a:cs typeface="Arial" charset="0"/>
              </a:rPr>
              <a:t>Métropole couverte en 8 mois, du 1/03/14 au 1/11/14</a:t>
            </a:r>
          </a:p>
          <a:p>
            <a:pPr algn="just" fontAlgn="auto">
              <a:spcAft>
                <a:spcPts val="0"/>
              </a:spcAft>
              <a:buFontTx/>
              <a:buChar char="-"/>
            </a:pPr>
            <a:endParaRPr lang="fr-F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2435250"/>
            <a:ext cx="408305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4" descr="Capture d’écran 2014-12-19 à 15.29.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579712"/>
            <a:ext cx="35290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65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 txBox="1">
            <a:spLocks/>
          </p:cNvSpPr>
          <p:nvPr/>
        </p:nvSpPr>
        <p:spPr>
          <a:xfrm>
            <a:off x="4535996" y="6254577"/>
            <a:ext cx="3816424" cy="396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23888" lvl="2" indent="-228600">
              <a:lnSpc>
                <a:spcPct val="70000"/>
              </a:lnSpc>
              <a:buClr>
                <a:schemeClr val="accent6">
                  <a:lumMod val="75000"/>
                </a:schemeClr>
              </a:buClr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Couverture Spot 6/7 2015: en cours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77" y="1345727"/>
            <a:ext cx="3350792" cy="31646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251521" y="4581128"/>
            <a:ext cx="3096343" cy="396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2" indent="-228600" algn="ctr">
              <a:lnSpc>
                <a:spcPct val="70000"/>
              </a:lnSpc>
              <a:buClr>
                <a:schemeClr val="accent6">
                  <a:lumMod val="75000"/>
                </a:schemeClr>
              </a:buClr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Formulaire de demande d’images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457200" y="548680"/>
            <a:ext cx="8229600" cy="5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dirty="0" smtClean="0"/>
              <a:t>Couverture France 2015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2711301"/>
            <a:ext cx="4789930" cy="314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CEEAF-F74A-4EF4-B581-265B9E806FA3}" type="datetime6">
              <a:rPr lang="fr-FR" smtClean="0"/>
              <a:pPr>
                <a:defRPr/>
              </a:pPr>
              <a:t>novembre 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53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intervention_TheiaGeosud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902</Words>
  <Application>Microsoft Office PowerPoint</Application>
  <PresentationFormat>Affichage à l'écran (4:3)</PresentationFormat>
  <Paragraphs>231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modele_intervention_TheiaGeosud2015</vt:lpstr>
      <vt:lpstr>Diapositive 1</vt:lpstr>
      <vt:lpstr>Constat</vt:lpstr>
      <vt:lpstr>Objectifs du pôle Theia</vt:lpstr>
      <vt:lpstr>GEOSUD : Projet initiateur </vt:lpstr>
      <vt:lpstr>Theia :  réseau pérenne, fédérateur, stratégique</vt:lpstr>
      <vt:lpstr>Structure</vt:lpstr>
      <vt:lpstr>Diapositive 7</vt:lpstr>
      <vt:lpstr>Diapositive 8</vt:lpstr>
      <vt:lpstr>Diapositive 9</vt:lpstr>
      <vt:lpstr>Centres d’Expertise Scientifiques (CES)</vt:lpstr>
      <vt:lpstr>Centres d’Expertise Scientifiques (CES)</vt:lpstr>
      <vt:lpstr>Liste des CES</vt:lpstr>
      <vt:lpstr>Centres d’Expertise Scientifiques</vt:lpstr>
      <vt:lpstr>Diapositive 14</vt:lpstr>
      <vt:lpstr>Une animation nationale au travers d’un réseau d’Animation Régionale Theia (ART)</vt:lpstr>
      <vt:lpstr>Diapositive 16</vt:lpstr>
    </vt:vector>
  </TitlesOfParts>
  <Company>CNES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leroym</dc:creator>
  <cp:lastModifiedBy>nbe</cp:lastModifiedBy>
  <cp:revision>146</cp:revision>
  <dcterms:created xsi:type="dcterms:W3CDTF">2015-05-05T16:20:35Z</dcterms:created>
  <dcterms:modified xsi:type="dcterms:W3CDTF">2015-11-20T15:06:56Z</dcterms:modified>
</cp:coreProperties>
</file>