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0" r:id="rId2"/>
    <p:sldId id="289" r:id="rId3"/>
    <p:sldId id="275" r:id="rId4"/>
    <p:sldId id="272" r:id="rId5"/>
    <p:sldId id="267" r:id="rId6"/>
    <p:sldId id="285" r:id="rId7"/>
    <p:sldId id="278" r:id="rId8"/>
    <p:sldId id="279" r:id="rId9"/>
    <p:sldId id="288" r:id="rId10"/>
    <p:sldId id="276" r:id="rId11"/>
    <p:sldId id="274" r:id="rId12"/>
    <p:sldId id="273" r:id="rId13"/>
    <p:sldId id="280" r:id="rId14"/>
    <p:sldId id="281" r:id="rId15"/>
    <p:sldId id="284" r:id="rId16"/>
    <p:sldId id="287" r:id="rId1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ge-marie" initials="A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E808"/>
    <a:srgbClr val="E1E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533" autoAdjust="0"/>
  </p:normalViewPr>
  <p:slideViewPr>
    <p:cSldViewPr>
      <p:cViewPr varScale="1">
        <p:scale>
          <a:sx n="111" d="100"/>
          <a:sy n="111" d="100"/>
        </p:scale>
        <p:origin x="-123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2B3217-44B5-447F-BE25-8D198323E595}" type="datetimeFigureOut">
              <a:rPr lang="fr-FR" smtClean="0"/>
              <a:t>18/11/2015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B66A5-F432-4EDC-B26A-8233BEE779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3202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propose une méthodologie de cartographie des herbiers immergés à partir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données d’observation de la terre, par fusion de 3 modèles : un modèle d’atténuation du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signal radiométrique à sa traversée de l’eau, un modèle spectral de décomposition du pixel et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une représentation du relief sous-marin (modèle de profondeur). La méthodologie définit en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sortie une carte des pourcentages d’herbiers par pixel, vus à travers la couche d’eau.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L’application est menée sur les herbiers de zostères, habitats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Natura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2000 prioritaires, des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lagunes de la réserve nationale de Camargue avec des images SPOT 5.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B66A5-F432-4EDC-B26A-8233BEE779D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010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fr-FR" altLang="fr-FR" dirty="0" smtClean="0"/>
              <a:t>A la limite entre les départements de l’Hérault et de l’Aude, la Basse Plaine de l’Aude (</a:t>
            </a:r>
            <a:r>
              <a:rPr lang="fr-FR" altLang="fr-FR" b="1" dirty="0" smtClean="0"/>
              <a:t>4500 ha</a:t>
            </a:r>
            <a:r>
              <a:rPr lang="fr-FR" altLang="fr-FR" dirty="0" smtClean="0"/>
              <a:t>) constituent un vaste ensemble de zones humides (douces et saumâtres) </a:t>
            </a:r>
          </a:p>
          <a:p>
            <a:pPr eaLnBrk="1" hangingPunct="1"/>
            <a:r>
              <a:rPr lang="fr-FR" altLang="fr-FR" dirty="0" smtClean="0"/>
              <a:t>où </a:t>
            </a:r>
            <a:r>
              <a:rPr lang="fr-FR" altLang="fr-FR" b="1" dirty="0" smtClean="0"/>
              <a:t>trois étangs peu profonds et leurs zones humides périphériques</a:t>
            </a:r>
            <a:r>
              <a:rPr lang="fr-FR" altLang="fr-FR" dirty="0" smtClean="0"/>
              <a:t> peuvent être distingués</a:t>
            </a:r>
            <a:r>
              <a:rPr lang="en-US" altLang="fr-FR" dirty="0" smtClean="0"/>
              <a:t>e</a:t>
            </a:r>
            <a:endParaRPr lang="fr-FR" altLang="fr-FR" dirty="0" smtClean="0"/>
          </a:p>
          <a:p>
            <a:pPr eaLnBrk="1" hangingPunct="1"/>
            <a:endParaRPr lang="en-US" altLang="fr-FR" dirty="0" smtClean="0"/>
          </a:p>
          <a:p>
            <a:pPr eaLnBrk="1" hangingPunct="1"/>
            <a:r>
              <a:rPr lang="en-US" altLang="fr-FR" dirty="0" smtClean="0"/>
              <a:t>Zone </a:t>
            </a:r>
            <a:r>
              <a:rPr lang="en-US" altLang="fr-FR" dirty="0" err="1" smtClean="0"/>
              <a:t>humide</a:t>
            </a:r>
            <a:r>
              <a:rPr lang="en-US" altLang="fr-FR" dirty="0" smtClean="0"/>
              <a:t> du milieu </a:t>
            </a:r>
            <a:r>
              <a:rPr lang="en-US" altLang="fr-FR" dirty="0" err="1" smtClean="0"/>
              <a:t>méditerrannéen</a:t>
            </a:r>
            <a:r>
              <a:rPr lang="en-US" altLang="fr-FR" dirty="0" smtClean="0"/>
              <a:t> qui </a:t>
            </a:r>
            <a:r>
              <a:rPr lang="en-US" altLang="fr-FR" dirty="0" err="1" smtClean="0"/>
              <a:t>présente</a:t>
            </a:r>
            <a:r>
              <a:rPr lang="en-US" altLang="fr-FR" dirty="0" smtClean="0"/>
              <a:t> </a:t>
            </a:r>
          </a:p>
          <a:p>
            <a:pPr eaLnBrk="1" hangingPunct="1"/>
            <a:r>
              <a:rPr lang="en-US" altLang="fr-FR" dirty="0" err="1" smtClean="0"/>
              <a:t>Granddiversité</a:t>
            </a:r>
            <a:r>
              <a:rPr lang="en-US" altLang="fr-FR" dirty="0" smtClean="0"/>
              <a:t> </a:t>
            </a:r>
            <a:r>
              <a:rPr lang="en-US" altLang="fr-FR" dirty="0" err="1" smtClean="0"/>
              <a:t>d’habitat</a:t>
            </a:r>
            <a:r>
              <a:rPr lang="en-US" altLang="fr-FR" dirty="0" smtClean="0"/>
              <a:t> qui se </a:t>
            </a:r>
            <a:r>
              <a:rPr lang="en-US" altLang="fr-FR" dirty="0" err="1" smtClean="0"/>
              <a:t>distribuent</a:t>
            </a:r>
            <a:r>
              <a:rPr lang="en-US" altLang="fr-FR" dirty="0" smtClean="0"/>
              <a:t> </a:t>
            </a:r>
            <a:r>
              <a:rPr lang="en-US" altLang="fr-FR" dirty="0" err="1" smtClean="0"/>
              <a:t>schématiquement</a:t>
            </a:r>
            <a:r>
              <a:rPr lang="en-US" altLang="fr-FR" dirty="0" smtClean="0"/>
              <a:t> </a:t>
            </a:r>
            <a:r>
              <a:rPr lang="en-US" altLang="fr-FR" dirty="0" err="1" smtClean="0"/>
              <a:t>selon</a:t>
            </a:r>
            <a:r>
              <a:rPr lang="en-US" altLang="fr-FR" dirty="0" smtClean="0"/>
              <a:t> : un gradient </a:t>
            </a:r>
            <a:r>
              <a:rPr lang="en-US" altLang="fr-FR" dirty="0" err="1" smtClean="0"/>
              <a:t>topographique</a:t>
            </a:r>
            <a:r>
              <a:rPr lang="en-US" altLang="fr-FR" dirty="0" smtClean="0"/>
              <a:t> et </a:t>
            </a:r>
            <a:r>
              <a:rPr lang="en-US" altLang="fr-FR" dirty="0" err="1" smtClean="0"/>
              <a:t>selon</a:t>
            </a:r>
            <a:r>
              <a:rPr lang="en-US" altLang="fr-FR" dirty="0" smtClean="0"/>
              <a:t> la distance à la mer.</a:t>
            </a:r>
            <a:endParaRPr lang="fr-FR" altLang="fr-FR" dirty="0" smtClean="0"/>
          </a:p>
          <a:p>
            <a:pPr eaLnBrk="1" hangingPunct="1"/>
            <a:endParaRPr lang="en-US" altLang="fr-FR" dirty="0" smtClean="0"/>
          </a:p>
          <a:p>
            <a:pPr eaLnBrk="1" hangingPunct="1"/>
            <a:endParaRPr lang="en-US" altLang="fr-FR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 smtClean="0"/>
          </a:p>
        </p:txBody>
      </p:sp>
      <p:sp>
        <p:nvSpPr>
          <p:cNvPr id="5427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5B96474-C2D8-4918-882D-D1754AFCF711}" type="slidenum">
              <a:rPr lang="fr-FR" altLang="fr-FR" smtClean="0"/>
              <a:pPr algn="r" eaLnBrk="1" hangingPunct="1">
                <a:spcBef>
                  <a:spcPct val="0"/>
                </a:spcBef>
              </a:pPr>
              <a:t>6</a:t>
            </a:fld>
            <a:endParaRPr lang="fr-FR" altLang="fr-F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fr-FR" dirty="0" err="1" smtClean="0"/>
              <a:t>Près</a:t>
            </a:r>
            <a:r>
              <a:rPr lang="en-US" altLang="fr-FR" dirty="0" smtClean="0"/>
              <a:t> </a:t>
            </a:r>
            <a:r>
              <a:rPr lang="en-US" altLang="fr-FR" dirty="0" err="1" smtClean="0"/>
              <a:t>salés</a:t>
            </a:r>
            <a:r>
              <a:rPr lang="en-US" altLang="fr-FR" dirty="0" smtClean="0"/>
              <a:t>: </a:t>
            </a:r>
            <a:r>
              <a:rPr lang="fr-FR" altLang="fr-FR" dirty="0" smtClean="0"/>
              <a:t>Cet habitat regroupe l’ensemble des végétations pérennes des bas et hauts prés salés méditerranéens. La végétation herbacée, moyenne à haute, est de type prairial. Elle est parfois dominée floristiquement et </a:t>
            </a:r>
            <a:r>
              <a:rPr lang="fr-FR" altLang="fr-FR" dirty="0" err="1" smtClean="0"/>
              <a:t>physionomiquement</a:t>
            </a:r>
            <a:r>
              <a:rPr lang="fr-FR" altLang="fr-FR" dirty="0" smtClean="0"/>
              <a:t> par les joncs</a:t>
            </a:r>
          </a:p>
          <a:p>
            <a:endParaRPr lang="en-US" altLang="fr-FR" dirty="0" smtClean="0"/>
          </a:p>
          <a:p>
            <a:r>
              <a:rPr lang="en-US" altLang="fr-FR" dirty="0" err="1" smtClean="0"/>
              <a:t>Phragmitaies</a:t>
            </a:r>
            <a:r>
              <a:rPr lang="en-US" altLang="fr-FR" dirty="0" smtClean="0"/>
              <a:t>:</a:t>
            </a:r>
            <a:r>
              <a:rPr lang="fr-FR" altLang="fr-FR" dirty="0" smtClean="0"/>
              <a:t>Roselières hautes et denses des eaux stagnantes caractérisées par une flore hygrophile et dominées par le Roseau phragmite (Phragmites australis) ; les autres espèces sont pauvres</a:t>
            </a:r>
            <a:endParaRPr lang="en-US" altLang="fr-FR" dirty="0" smtClean="0"/>
          </a:p>
          <a:p>
            <a:endParaRPr lang="en-US" altLang="fr-FR" dirty="0" smtClean="0"/>
          </a:p>
          <a:p>
            <a:r>
              <a:rPr lang="en-US" altLang="fr-FR" dirty="0" err="1" smtClean="0"/>
              <a:t>Fourrès</a:t>
            </a:r>
            <a:r>
              <a:rPr lang="en-US" altLang="fr-FR" dirty="0" smtClean="0"/>
              <a:t> des </a:t>
            </a:r>
            <a:r>
              <a:rPr lang="en-US" altLang="fr-FR" dirty="0" err="1" smtClean="0"/>
              <a:t>marais</a:t>
            </a:r>
            <a:r>
              <a:rPr lang="en-US" altLang="fr-FR" dirty="0" smtClean="0"/>
              <a:t> </a:t>
            </a:r>
            <a:r>
              <a:rPr lang="en-US" altLang="fr-FR" dirty="0" err="1" smtClean="0"/>
              <a:t>salés</a:t>
            </a:r>
            <a:r>
              <a:rPr lang="en-US" altLang="fr-FR" dirty="0" smtClean="0"/>
              <a:t>: Formations </a:t>
            </a:r>
            <a:r>
              <a:rPr lang="en-US" altLang="fr-FR" dirty="0" err="1" smtClean="0"/>
              <a:t>constituées</a:t>
            </a:r>
            <a:r>
              <a:rPr lang="en-US" altLang="fr-FR" dirty="0" smtClean="0"/>
              <a:t> de </a:t>
            </a:r>
            <a:r>
              <a:rPr lang="fr-FR" altLang="fr-FR" dirty="0" smtClean="0"/>
              <a:t>Salicorne ligneuse </a:t>
            </a:r>
            <a:r>
              <a:rPr lang="fr-FR" altLang="fr-FR" i="1" dirty="0" err="1" smtClean="0"/>
              <a:t>Sarcocornia</a:t>
            </a:r>
            <a:r>
              <a:rPr lang="fr-FR" altLang="fr-FR" i="1" dirty="0" smtClean="0"/>
              <a:t> </a:t>
            </a:r>
            <a:r>
              <a:rPr lang="fr-FR" altLang="fr-FR" i="1" dirty="0" err="1" smtClean="0"/>
              <a:t>fruticosa</a:t>
            </a:r>
            <a:r>
              <a:rPr lang="fr-FR" altLang="fr-FR" i="1" dirty="0" smtClean="0"/>
              <a:t> qui </a:t>
            </a:r>
            <a:r>
              <a:rPr lang="fr-FR" altLang="fr-FR" dirty="0" smtClean="0"/>
              <a:t> est un sous-arbrisseau méditerranéen-atlantique à nombreux rameaux dressés formant un buisson de couleur glauque caractéristique ;</a:t>
            </a:r>
          </a:p>
          <a:p>
            <a:endParaRPr lang="en-US" altLang="fr-FR" dirty="0" smtClean="0"/>
          </a:p>
          <a:p>
            <a:r>
              <a:rPr lang="en-US" altLang="fr-FR" dirty="0" err="1" smtClean="0"/>
              <a:t>Gazons</a:t>
            </a:r>
            <a:r>
              <a:rPr lang="en-US" altLang="fr-FR" dirty="0" smtClean="0"/>
              <a:t> </a:t>
            </a:r>
            <a:r>
              <a:rPr lang="en-US" altLang="fr-FR" dirty="0" err="1" smtClean="0"/>
              <a:t>pionniers</a:t>
            </a:r>
            <a:r>
              <a:rPr lang="en-US" altLang="fr-FR" dirty="0" smtClean="0"/>
              <a:t> a </a:t>
            </a:r>
            <a:r>
              <a:rPr lang="en-US" altLang="fr-FR" dirty="0" err="1" smtClean="0"/>
              <a:t>salicorne</a:t>
            </a:r>
            <a:r>
              <a:rPr lang="en-US" altLang="fr-FR" dirty="0" smtClean="0"/>
              <a:t>:</a:t>
            </a:r>
          </a:p>
          <a:p>
            <a:r>
              <a:rPr lang="fr-FR" altLang="fr-FR" dirty="0" smtClean="0"/>
              <a:t>Formations de </a:t>
            </a:r>
            <a:r>
              <a:rPr lang="fr-FR" altLang="fr-FR" dirty="0" err="1" smtClean="0"/>
              <a:t>Salicornia</a:t>
            </a:r>
            <a:r>
              <a:rPr lang="fr-FR" altLang="fr-FR" dirty="0" smtClean="0"/>
              <a:t> et autres annuelles colonisant les vases et sables périodiquement inondés des marais salés intérieurs ou côtiers.</a:t>
            </a:r>
          </a:p>
          <a:p>
            <a:endParaRPr lang="en-US" altLang="fr-FR" dirty="0" smtClean="0"/>
          </a:p>
          <a:p>
            <a:endParaRPr lang="fr-FR" alt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06B71B-96DC-4F89-8268-318B9F2BD621}" type="slidenum">
              <a:rPr lang="fr-FR" smtClean="0"/>
              <a:pPr>
                <a:defRPr/>
              </a:pPr>
              <a:t>11</a:t>
            </a:fld>
            <a:endParaRPr lang="fr-FR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dirty="0" smtClean="0"/>
              <a:t>Près salés: Cet habitat regroupe l’ensemble des végétations pérennes des bas et hauts prés salés méditerranéens. La végétation herbacée, moyenne à haute, est de type prairial. Elle est parfois dominée floristiquement et </a:t>
            </a:r>
            <a:r>
              <a:rPr lang="fr-FR" dirty="0" err="1" smtClean="0"/>
              <a:t>physionomiquement</a:t>
            </a:r>
            <a:r>
              <a:rPr lang="fr-FR" dirty="0" smtClean="0"/>
              <a:t> par les joncs</a:t>
            </a:r>
          </a:p>
          <a:p>
            <a:endParaRPr lang="fr-FR" dirty="0" smtClean="0"/>
          </a:p>
          <a:p>
            <a:r>
              <a:rPr lang="fr-FR" dirty="0" err="1" smtClean="0"/>
              <a:t>Phragmitaies:Roselières</a:t>
            </a:r>
            <a:r>
              <a:rPr lang="fr-FR" dirty="0" smtClean="0"/>
              <a:t> hautes et denses des eaux stagnantes caractérisées par une flore hygrophile et dominées par le Roseau phragmite (Phragmites australis) ; les autres espèces sont pauvres</a:t>
            </a:r>
          </a:p>
          <a:p>
            <a:endParaRPr lang="fr-FR" dirty="0" smtClean="0"/>
          </a:p>
          <a:p>
            <a:r>
              <a:rPr lang="fr-FR" dirty="0" err="1" smtClean="0"/>
              <a:t>Fourrès</a:t>
            </a:r>
            <a:r>
              <a:rPr lang="fr-FR" dirty="0" smtClean="0"/>
              <a:t> des marais salés: Formations constituées de Salicorne ligneuse </a:t>
            </a:r>
            <a:r>
              <a:rPr lang="fr-FR" dirty="0" err="1" smtClean="0"/>
              <a:t>Sarcocornia</a:t>
            </a:r>
            <a:r>
              <a:rPr lang="fr-FR" dirty="0" smtClean="0"/>
              <a:t> </a:t>
            </a:r>
            <a:r>
              <a:rPr lang="fr-FR" dirty="0" err="1" smtClean="0"/>
              <a:t>fruticosa</a:t>
            </a:r>
            <a:r>
              <a:rPr lang="fr-FR" dirty="0" smtClean="0"/>
              <a:t> qui  est un sous-arbrisseau méditerranéen-atlantique à nombreux rameaux dressés formant un buisson de couleur glauque caractéristique ;</a:t>
            </a:r>
          </a:p>
          <a:p>
            <a:endParaRPr lang="fr-FR" dirty="0" smtClean="0"/>
          </a:p>
          <a:p>
            <a:r>
              <a:rPr lang="fr-FR" dirty="0" smtClean="0"/>
              <a:t>Gazons pionniers a salicorne:</a:t>
            </a:r>
          </a:p>
          <a:p>
            <a:r>
              <a:rPr lang="fr-FR" dirty="0" smtClean="0"/>
              <a:t>Formations de </a:t>
            </a:r>
            <a:r>
              <a:rPr lang="fr-FR" dirty="0" err="1" smtClean="0"/>
              <a:t>Salicornia</a:t>
            </a:r>
            <a:r>
              <a:rPr lang="fr-FR" dirty="0" smtClean="0"/>
              <a:t> et autres annuelles colonisant les vases et sables périodiquement inondés des marais salés intérieurs ou côtiers.</a:t>
            </a:r>
          </a:p>
          <a:p>
            <a:endParaRPr lang="fr-FR" dirty="0" smtClean="0"/>
          </a:p>
        </p:txBody>
      </p:sp>
      <p:sp>
        <p:nvSpPr>
          <p:cNvPr id="2662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 eaLnBrk="0" hangingPunct="0">
              <a:defRPr sz="2400">
                <a:solidFill>
                  <a:srgbClr val="339933"/>
                </a:solidFill>
                <a:latin typeface="Arial" charset="0"/>
              </a:defRPr>
            </a:lvl1pPr>
            <a:lvl2pPr marL="742950" indent="-285750" defTabSz="947738" eaLnBrk="0" hangingPunct="0">
              <a:defRPr sz="2400">
                <a:solidFill>
                  <a:srgbClr val="339933"/>
                </a:solidFill>
                <a:latin typeface="Arial" charset="0"/>
              </a:defRPr>
            </a:lvl2pPr>
            <a:lvl3pPr marL="1143000" indent="-228600" defTabSz="947738" eaLnBrk="0" hangingPunct="0">
              <a:defRPr sz="2400">
                <a:solidFill>
                  <a:srgbClr val="339933"/>
                </a:solidFill>
                <a:latin typeface="Arial" charset="0"/>
              </a:defRPr>
            </a:lvl3pPr>
            <a:lvl4pPr marL="1600200" indent="-228600" defTabSz="947738" eaLnBrk="0" hangingPunct="0">
              <a:defRPr sz="2400">
                <a:solidFill>
                  <a:srgbClr val="339933"/>
                </a:solidFill>
                <a:latin typeface="Arial" charset="0"/>
              </a:defRPr>
            </a:lvl4pPr>
            <a:lvl5pPr marL="2057400" indent="-228600" defTabSz="947738" eaLnBrk="0" hangingPunct="0">
              <a:defRPr sz="2400">
                <a:solidFill>
                  <a:srgbClr val="339933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39933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39933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39933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39933"/>
                </a:solidFill>
                <a:latin typeface="Arial" charset="0"/>
              </a:defRPr>
            </a:lvl9pPr>
          </a:lstStyle>
          <a:p>
            <a:pPr eaLnBrk="1" hangingPunct="1"/>
            <a:fld id="{6B154A34-FA7D-4E0D-AC0B-8469E3E7D369}" type="slidenum">
              <a:rPr lang="fr-FR" sz="1200" smtClean="0">
                <a:solidFill>
                  <a:schemeClr val="tx1"/>
                </a:solidFill>
              </a:rPr>
              <a:pPr eaLnBrk="1" hangingPunct="1"/>
              <a:t>12</a:t>
            </a:fld>
            <a:endParaRPr lang="fr-FR" sz="12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 noProof="0" dirty="0" smtClean="0"/>
          </a:p>
        </p:txBody>
      </p:sp>
      <p:sp>
        <p:nvSpPr>
          <p:cNvPr id="3789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47738"/>
            <a:fld id="{6318D52F-E9AB-43D4-84EF-65CB1F812558}" type="slidenum">
              <a:rPr lang="fr-FR" altLang="fr-FR" smtClean="0"/>
              <a:pPr defTabSz="947738"/>
              <a:t>13</a:t>
            </a:fld>
            <a:endParaRPr lang="fr-FR" alt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790E5-13A3-465E-9B31-90F5C24DC05A}" type="datetimeFigureOut">
              <a:rPr lang="fr-FR" smtClean="0"/>
              <a:pPr/>
              <a:t>18/11/2015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D5D4-A6C2-479F-BB6F-A48AE1D2559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790E5-13A3-465E-9B31-90F5C24DC05A}" type="datetimeFigureOut">
              <a:rPr lang="fr-FR" smtClean="0"/>
              <a:pPr/>
              <a:t>18/11/2015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D5D4-A6C2-479F-BB6F-A48AE1D2559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790E5-13A3-465E-9B31-90F5C24DC05A}" type="datetimeFigureOut">
              <a:rPr lang="fr-FR" smtClean="0"/>
              <a:pPr/>
              <a:t>18/11/2015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D5D4-A6C2-479F-BB6F-A48AE1D2559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790E5-13A3-465E-9B31-90F5C24DC05A}" type="datetimeFigureOut">
              <a:rPr lang="fr-FR" smtClean="0"/>
              <a:pPr/>
              <a:t>18/11/2015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D5D4-A6C2-479F-BB6F-A48AE1D2559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 - Institutionn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80702" y="864800"/>
            <a:ext cx="7683786" cy="433947"/>
          </a:xfrm>
        </p:spPr>
        <p:txBody>
          <a:bodyPr/>
          <a:lstStyle>
            <a:lvl1pPr algn="l">
              <a:defRPr sz="2800" spc="10" baseline="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27" name="Espace réservé du texte 26"/>
          <p:cNvSpPr>
            <a:spLocks noGrp="1"/>
          </p:cNvSpPr>
          <p:nvPr>
            <p:ph type="body" sz="quarter" idx="15"/>
          </p:nvPr>
        </p:nvSpPr>
        <p:spPr>
          <a:xfrm>
            <a:off x="1280702" y="1298748"/>
            <a:ext cx="7683786" cy="252413"/>
          </a:xfrm>
        </p:spPr>
        <p:txBody>
          <a:bodyPr/>
          <a:lstStyle>
            <a:lvl1pPr marL="0" indent="0">
              <a:buNone/>
              <a:defRPr sz="1800" cap="all" spc="-30" baseline="0">
                <a:solidFill>
                  <a:srgbClr val="747586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1" name="Espace réservé du texte 30"/>
          <p:cNvSpPr>
            <a:spLocks noGrp="1"/>
          </p:cNvSpPr>
          <p:nvPr>
            <p:ph type="body" sz="quarter" idx="16"/>
          </p:nvPr>
        </p:nvSpPr>
        <p:spPr>
          <a:xfrm>
            <a:off x="1290226" y="1815977"/>
            <a:ext cx="7683375" cy="4452200"/>
          </a:xfrm>
        </p:spPr>
        <p:txBody>
          <a:bodyPr/>
          <a:lstStyle>
            <a:lvl1pPr marL="0" indent="0">
              <a:buNone/>
              <a:tabLst/>
              <a:defRPr lang="fr-FR" sz="1800" kern="1200" dirty="0" smtClean="0">
                <a:solidFill>
                  <a:srgbClr val="00B0F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>
                <a:solidFill>
                  <a:srgbClr val="747586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aseline="0"/>
            </a:lvl3pPr>
            <a:lvl4pPr marL="628650" marR="0" indent="-2730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EE0"/>
              </a:buClr>
              <a:buSzTx/>
              <a:buFont typeface="Wingdings" pitchFamily="2" charset="2"/>
              <a:buChar char="§"/>
              <a:tabLst/>
              <a:defRPr lang="fr-FR" sz="16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buFont typeface="Wingdings" pitchFamily="2" charset="2"/>
              <a:buNone/>
              <a:tabLst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4168096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noProof="0" dirty="0" smtClean="0"/>
              <a:t>Atelier Cartographie et Cognition - SAGEO 2013 |  23 </a:t>
            </a:r>
            <a:r>
              <a:rPr lang="fr-FR" altLang="fr-FR" noProof="0" dirty="0" err="1" smtClean="0"/>
              <a:t>spetembre</a:t>
            </a:r>
            <a:r>
              <a:rPr lang="fr-FR" altLang="fr-FR" noProof="0" dirty="0" smtClean="0"/>
              <a:t> 2013 - Brest, France</a:t>
            </a:r>
          </a:p>
        </p:txBody>
      </p:sp>
    </p:spTree>
    <p:extLst>
      <p:ext uri="{BB962C8B-B14F-4D97-AF65-F5344CB8AC3E}">
        <p14:creationId xmlns:p14="http://schemas.microsoft.com/office/powerpoint/2010/main" val="456652412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790E5-13A3-465E-9B31-90F5C24DC05A}" type="datetimeFigureOut">
              <a:rPr lang="fr-FR" smtClean="0"/>
              <a:pPr/>
              <a:t>18/11/2015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6D5D4-A6C2-479F-BB6F-A48AE1D2559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9" r:id="rId4"/>
    <p:sldLayoutId id="2147483660" r:id="rId5"/>
    <p:sldLayoutId id="2147483661" r:id="rId6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emf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tiff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jpe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:\disque I\Cepralmar\Equipe Cépralmar\Chargés de mission\Matthew\photos matthew\THAU Mars 2015\DSCN105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820" y="0"/>
            <a:ext cx="9140180" cy="4221088"/>
          </a:xfrm>
          <a:prstGeom prst="rect">
            <a:avLst/>
          </a:prstGeom>
          <a:noFill/>
        </p:spPr>
      </p:pic>
      <p:sp>
        <p:nvSpPr>
          <p:cNvPr id="4" name="Sous-titre 2"/>
          <p:cNvSpPr txBox="1">
            <a:spLocks/>
          </p:cNvSpPr>
          <p:nvPr/>
        </p:nvSpPr>
        <p:spPr>
          <a:xfrm>
            <a:off x="0" y="4214813"/>
            <a:ext cx="6570663" cy="785812"/>
          </a:xfrm>
          <a:prstGeom prst="rect">
            <a:avLst/>
          </a:prstGeom>
          <a:solidFill>
            <a:srgbClr val="41A2D6"/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yriad Pro" charset="0"/>
              <a:ea typeface="ＭＳ Ｐゴシック" pitchFamily="34" charset="-128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400" b="0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yriad Pro" charset="0"/>
                <a:ea typeface="ＭＳ Ｐゴシック" pitchFamily="34" charset="-128"/>
                <a:cs typeface="+mn-cs"/>
              </a:rPr>
              <a:t> Salines de Villeneuve </a:t>
            </a:r>
            <a:r>
              <a:rPr kumimoji="0" lang="fr-FR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yriad Pro" charset="0"/>
                <a:ea typeface="ＭＳ Ｐゴシック" pitchFamily="34" charset="-128"/>
                <a:cs typeface="+mn-cs"/>
              </a:rPr>
              <a:t>– 20 Novembre 2015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yriad Pro" charset="0"/>
              <a:ea typeface="ＭＳ Ｐゴシック" pitchFamily="34" charset="-128"/>
              <a:cs typeface="+mn-cs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835696" y="3071813"/>
            <a:ext cx="7308304" cy="1143000"/>
          </a:xfrm>
          <a:prstGeom prst="rect">
            <a:avLst/>
          </a:prstGeom>
          <a:solidFill>
            <a:srgbClr val="0081C7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i="1" dirty="0" smtClean="0">
                <a:solidFill>
                  <a:schemeClr val="bg1"/>
                </a:solidFill>
                <a:latin typeface="Myriad Pro" charset="0"/>
                <a:ea typeface="ＭＳ Ｐゴシック" pitchFamily="34" charset="-128"/>
                <a:cs typeface="+mj-cs"/>
              </a:rPr>
              <a:t>Les apports de la télédétection dans la gestion des milieux lagunaires </a:t>
            </a:r>
            <a:endParaRPr kumimoji="0" lang="fr-FR" sz="3200" b="0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yriad Pro" charset="0"/>
              <a:ea typeface="ＭＳ Ｐゴシック" pitchFamily="34" charset="-128"/>
              <a:cs typeface="+mj-cs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0" y="5877272"/>
            <a:ext cx="9087846" cy="989670"/>
            <a:chOff x="0" y="6729936"/>
            <a:chExt cx="9087846" cy="989670"/>
          </a:xfrm>
        </p:grpSpPr>
        <p:pic>
          <p:nvPicPr>
            <p:cNvPr id="14" name="Picture 4" descr="C:\Users\e2\Desktop\DRONE TELEDETECTION\logo-rvb-72dpi-2lignes.jp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3121813" y="6927518"/>
              <a:ext cx="3250387" cy="684000"/>
            </a:xfrm>
            <a:prstGeom prst="rect">
              <a:avLst/>
            </a:prstGeom>
            <a:noFill/>
          </p:spPr>
        </p:pic>
        <p:pic>
          <p:nvPicPr>
            <p:cNvPr id="13" name="Picture 3" descr="C:\Users\e2\Desktop\DRONE TELEDETECTION\logo_cenlr_0.png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6300192" y="6927518"/>
              <a:ext cx="2086413" cy="684000"/>
            </a:xfrm>
            <a:prstGeom prst="rect">
              <a:avLst/>
            </a:prstGeom>
            <a:noFill/>
          </p:spPr>
        </p:pic>
        <p:pic>
          <p:nvPicPr>
            <p:cNvPr id="15" name="Picture 5" descr="S:\disque I\Cepralmar\Boîte à outils\Photos et Illustrations\Plaquettes et logos\Logos\Nouveau logo Cépralmar\NOUVEAU LOGO COULEUR CEPRALMAR.bmp"/>
            <p:cNvPicPr>
              <a:picLocks noChangeAspect="1" noChangeArrowheads="1"/>
            </p:cNvPicPr>
            <p:nvPr/>
          </p:nvPicPr>
          <p:blipFill>
            <a:blip r:embed="rId5" cstate="email"/>
            <a:srcRect l="1933" t="15353" b="16410"/>
            <a:stretch>
              <a:fillRect/>
            </a:stretch>
          </p:blipFill>
          <p:spPr bwMode="auto">
            <a:xfrm>
              <a:off x="0" y="6927518"/>
              <a:ext cx="1852704" cy="684000"/>
            </a:xfrm>
            <a:prstGeom prst="rect">
              <a:avLst/>
            </a:prstGeom>
            <a:noFill/>
          </p:spPr>
        </p:pic>
        <p:pic>
          <p:nvPicPr>
            <p:cNvPr id="16" name="Picture 6" descr="S:\disque I\Cepralmar\Boîte à outils\Photos et Illustrations\Plaquettes et logos\Logos\logo région\Logo LR 2.gif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763688" y="6927518"/>
              <a:ext cx="1287535" cy="684000"/>
            </a:xfrm>
            <a:prstGeom prst="rect">
              <a:avLst/>
            </a:prstGeom>
            <a:noFill/>
          </p:spPr>
        </p:pic>
        <p:pic>
          <p:nvPicPr>
            <p:cNvPr id="7" name="Picture 2" descr="C:\Users\e2\Desktop\DRONE TELEDETECTION\tdv300_impressiondpi_0.jpg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8388424" y="6729936"/>
              <a:ext cx="699422" cy="989670"/>
            </a:xfrm>
            <a:prstGeom prst="rect">
              <a:avLst/>
            </a:prstGeom>
            <a:noFill/>
          </p:spPr>
        </p:pic>
      </p:grpSp>
      <p:pic>
        <p:nvPicPr>
          <p:cNvPr id="12" name="Picture 4" descr="G:\Logo Irste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061" y="4286496"/>
            <a:ext cx="1477074" cy="142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2420888"/>
            <a:ext cx="8229600" cy="1143000"/>
          </a:xfrm>
        </p:spPr>
        <p:txBody>
          <a:bodyPr>
            <a:normAutofit/>
          </a:bodyPr>
          <a:lstStyle/>
          <a:p>
            <a:r>
              <a:rPr lang="fr-FR" sz="400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</a:rPr>
              <a:t>2. Suivi temporel </a:t>
            </a:r>
            <a:r>
              <a:rPr lang="fr-FR" sz="4000" i="1" dirty="0">
                <a:solidFill>
                  <a:srgbClr val="00B0F0"/>
                </a:solidFill>
                <a:latin typeface="Myriad Pro" charset="0"/>
                <a:ea typeface="ＭＳ Ｐゴシック" pitchFamily="34" charset="-128"/>
              </a:rPr>
              <a:t>des </a:t>
            </a:r>
            <a:r>
              <a:rPr lang="fr-FR" sz="400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</a:rPr>
              <a:t>milieux humides</a:t>
            </a:r>
            <a:endParaRPr lang="fr-FR" sz="4000" i="1" dirty="0">
              <a:solidFill>
                <a:srgbClr val="00B0F0"/>
              </a:solidFill>
              <a:latin typeface="Myriad Pro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065521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E:\__MS.MONINA\Data\Palavas\validation\terrain-03sept2012\photos\P14\DSC0485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59730" y="1917024"/>
            <a:ext cx="2228764" cy="172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5" name="Prés salés méditerranéens"/>
          <p:cNvSpPr txBox="1">
            <a:spLocks noChangeArrowheads="1"/>
          </p:cNvSpPr>
          <p:nvPr/>
        </p:nvSpPr>
        <p:spPr bwMode="auto">
          <a:xfrm>
            <a:off x="5335984" y="1643286"/>
            <a:ext cx="35283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b="1" dirty="0">
                <a:solidFill>
                  <a:srgbClr val="96B400"/>
                </a:solidFill>
              </a:rPr>
              <a:t>Prés salés méditerranéens (</a:t>
            </a:r>
            <a:r>
              <a:rPr lang="fr-FR" altLang="fr-FR" sz="1400" b="1" dirty="0" smtClean="0">
                <a:solidFill>
                  <a:srgbClr val="96B400"/>
                </a:solidFill>
              </a:rPr>
              <a:t>C B </a:t>
            </a:r>
            <a:r>
              <a:rPr lang="fr-FR" altLang="fr-FR" sz="1400" b="1" dirty="0">
                <a:solidFill>
                  <a:srgbClr val="96B400"/>
                </a:solidFill>
              </a:rPr>
              <a:t>14.15)</a:t>
            </a:r>
          </a:p>
        </p:txBody>
      </p:sp>
      <p:pic>
        <p:nvPicPr>
          <p:cNvPr id="15362" name="Picture 2" descr="E:\__MS.MONINA\Data\Palavas\validation\terrain-03sept2012\photos\P9\DSC048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5656" y="2082176"/>
            <a:ext cx="2230438" cy="1727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3" name="Rectangle 25"/>
          <p:cNvSpPr>
            <a:spLocks noChangeArrowheads="1"/>
          </p:cNvSpPr>
          <p:nvPr/>
        </p:nvSpPr>
        <p:spPr bwMode="auto">
          <a:xfrm>
            <a:off x="757609" y="1643286"/>
            <a:ext cx="41703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b="1" dirty="0" err="1">
                <a:solidFill>
                  <a:srgbClr val="96B400"/>
                </a:solidFill>
              </a:rPr>
              <a:t>Phragmitaies</a:t>
            </a:r>
            <a:r>
              <a:rPr lang="fr-FR" altLang="fr-FR" sz="1400" b="1" dirty="0">
                <a:solidFill>
                  <a:srgbClr val="96B400"/>
                </a:solidFill>
              </a:rPr>
              <a:t> ou roselière (Corine Biotope: 53.11)</a:t>
            </a:r>
          </a:p>
        </p:txBody>
      </p:sp>
      <p:sp>
        <p:nvSpPr>
          <p:cNvPr id="9230" name="ZoneTexte 27"/>
          <p:cNvSpPr txBox="1">
            <a:spLocks noChangeArrowheads="1"/>
          </p:cNvSpPr>
          <p:nvPr/>
        </p:nvSpPr>
        <p:spPr bwMode="auto">
          <a:xfrm flipH="1">
            <a:off x="611560" y="4083872"/>
            <a:ext cx="44624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b="1" dirty="0" err="1">
                <a:solidFill>
                  <a:srgbClr val="96B400"/>
                </a:solidFill>
              </a:rPr>
              <a:t>Fourrès</a:t>
            </a:r>
            <a:r>
              <a:rPr lang="fr-FR" altLang="fr-FR" sz="1400" b="1" dirty="0">
                <a:solidFill>
                  <a:srgbClr val="96B400"/>
                </a:solidFill>
              </a:rPr>
              <a:t> de marais salés (</a:t>
            </a:r>
            <a:r>
              <a:rPr lang="fr-FR" altLang="fr-FR" sz="1400" b="1" dirty="0" smtClean="0">
                <a:solidFill>
                  <a:srgbClr val="96B400"/>
                </a:solidFill>
              </a:rPr>
              <a:t>C B: </a:t>
            </a:r>
            <a:r>
              <a:rPr lang="fr-FR" altLang="fr-FR" sz="1400" b="1" dirty="0">
                <a:solidFill>
                  <a:srgbClr val="96B400"/>
                </a:solidFill>
              </a:rPr>
              <a:t>15.61)</a:t>
            </a:r>
          </a:p>
          <a:p>
            <a:pPr eaLnBrk="1" hangingPunct="1"/>
            <a:endParaRPr lang="fr-FR" altLang="fr-FR" sz="1400" dirty="0"/>
          </a:p>
        </p:txBody>
      </p:sp>
      <p:pic>
        <p:nvPicPr>
          <p:cNvPr id="9231" name="Picture 4" descr="E:\__MS.MONINA\Data\Palavas\validation\terrain-03sept2012\photos\P6\DSC0479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93601" y="4509312"/>
            <a:ext cx="2230215" cy="172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52302" y="87040"/>
            <a:ext cx="87401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2.1. Cartographie </a:t>
            </a:r>
            <a:r>
              <a:rPr lang="fr-FR" sz="2400" i="1" dirty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des habitats naturels </a:t>
            </a:r>
            <a:r>
              <a:rPr lang="fr-FR" sz="240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des </a:t>
            </a:r>
            <a:r>
              <a:rPr lang="fr-FR" sz="2400" i="1" dirty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étangs </a:t>
            </a:r>
            <a:r>
              <a:rPr lang="fr-FR" sz="2400" i="1" dirty="0" err="1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Palavasiens</a:t>
            </a:r>
            <a:r>
              <a:rPr lang="fr-FR" sz="2400" i="1" dirty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  à partir de séries temporelles </a:t>
            </a:r>
            <a:endParaRPr lang="fr-FR" sz="2400" i="1" dirty="0" smtClean="0">
              <a:solidFill>
                <a:srgbClr val="00B0F0"/>
              </a:solidFill>
              <a:latin typeface="Myriad Pro" charset="0"/>
              <a:ea typeface="ＭＳ Ｐゴシック" pitchFamily="34" charset="-128"/>
              <a:cs typeface="+mj-cs"/>
            </a:endParaRPr>
          </a:p>
          <a:p>
            <a:r>
              <a:rPr lang="fr-FR" sz="2400" i="1" dirty="0" err="1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Landsat</a:t>
            </a:r>
            <a:r>
              <a:rPr lang="fr-FR" sz="240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 </a:t>
            </a:r>
            <a:r>
              <a:rPr lang="fr-FR" sz="120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(projet TOSCA, CNES)</a:t>
            </a:r>
            <a:endParaRPr lang="fr-FR" sz="1200" i="1" dirty="0">
              <a:solidFill>
                <a:srgbClr val="00B0F0"/>
              </a:solidFill>
              <a:latin typeface="Myriad Pro" charset="0"/>
              <a:ea typeface="ＭＳ Ｐゴシック" pitchFamily="34" charset="-128"/>
              <a:cs typeface="+mj-cs"/>
            </a:endParaRPr>
          </a:p>
        </p:txBody>
      </p:sp>
      <p:sp>
        <p:nvSpPr>
          <p:cNvPr id="26" name="Végétations pionnières à Salicornia"/>
          <p:cNvSpPr txBox="1">
            <a:spLocks noChangeArrowheads="1"/>
          </p:cNvSpPr>
          <p:nvPr/>
        </p:nvSpPr>
        <p:spPr bwMode="auto">
          <a:xfrm>
            <a:off x="5734316" y="4273543"/>
            <a:ext cx="28677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b="1" dirty="0">
                <a:solidFill>
                  <a:srgbClr val="96B400"/>
                </a:solidFill>
              </a:rPr>
              <a:t>Gazon à salicorne (</a:t>
            </a:r>
            <a:r>
              <a:rPr lang="fr-FR" altLang="fr-FR" sz="1400" b="1" dirty="0" smtClean="0">
                <a:solidFill>
                  <a:srgbClr val="96B400"/>
                </a:solidFill>
              </a:rPr>
              <a:t>C B: </a:t>
            </a:r>
            <a:r>
              <a:rPr lang="fr-FR" altLang="fr-FR" sz="1400" b="1" dirty="0">
                <a:solidFill>
                  <a:srgbClr val="96B400"/>
                </a:solidFill>
              </a:rPr>
              <a:t>15.13)</a:t>
            </a:r>
          </a:p>
        </p:txBody>
      </p:sp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089" y="4581320"/>
            <a:ext cx="2238165" cy="17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25"/>
          <p:cNvSpPr>
            <a:spLocks noChangeArrowheads="1"/>
          </p:cNvSpPr>
          <p:nvPr/>
        </p:nvSpPr>
        <p:spPr bwMode="auto">
          <a:xfrm>
            <a:off x="179512" y="1393031"/>
            <a:ext cx="41703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b="1" dirty="0" smtClean="0">
                <a:solidFill>
                  <a:srgbClr val="96B400"/>
                </a:solidFill>
              </a:rPr>
              <a:t>Habitats d’intérêt communautaires</a:t>
            </a:r>
            <a:endParaRPr lang="fr-FR" altLang="fr-FR" sz="1400" b="1" dirty="0">
              <a:solidFill>
                <a:srgbClr val="96B400"/>
              </a:solidFill>
            </a:endParaRPr>
          </a:p>
        </p:txBody>
      </p:sp>
      <p:pic>
        <p:nvPicPr>
          <p:cNvPr id="15" name="Picture 6" descr="SalinsVilleneuve_2009_TGendre_CENLR-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261" y="177071"/>
            <a:ext cx="1991270" cy="1327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23528" y="6453336"/>
            <a:ext cx="2679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Validation terrain (CEN-LR)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756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Ellipse 1"/>
          <p:cNvSpPr>
            <a:spLocks noChangeArrowheads="1"/>
          </p:cNvSpPr>
          <p:nvPr/>
        </p:nvSpPr>
        <p:spPr bwMode="auto">
          <a:xfrm>
            <a:off x="4211638" y="1196975"/>
            <a:ext cx="4824412" cy="863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anchor="ctr"/>
          <a:lstStyle/>
          <a:p>
            <a:endParaRPr lang="fr-FR"/>
          </a:p>
        </p:txBody>
      </p:sp>
      <p:sp>
        <p:nvSpPr>
          <p:cNvPr id="24" name="ZoneTexte 32"/>
          <p:cNvSpPr txBox="1">
            <a:spLocks noChangeArrowheads="1"/>
          </p:cNvSpPr>
          <p:nvPr/>
        </p:nvSpPr>
        <p:spPr bwMode="auto">
          <a:xfrm rot="16200000">
            <a:off x="-431800" y="4972050"/>
            <a:ext cx="1143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sz="800" b="1" spc="300" dirty="0" smtClean="0">
                <a:solidFill>
                  <a:srgbClr val="FFFFFF"/>
                </a:solidFill>
                <a:latin typeface="Helvetica" pitchFamily="34" charset="0"/>
                <a:ea typeface="ＭＳ Ｐゴシック" pitchFamily="26" charset="-128"/>
              </a:rPr>
              <a:t>RESEAU</a:t>
            </a:r>
          </a:p>
        </p:txBody>
      </p:sp>
      <p:sp>
        <p:nvSpPr>
          <p:cNvPr id="28" name="ZoneTexte 34"/>
          <p:cNvSpPr txBox="1">
            <a:spLocks noChangeArrowheads="1"/>
          </p:cNvSpPr>
          <p:nvPr/>
        </p:nvSpPr>
        <p:spPr bwMode="auto">
          <a:xfrm rot="16200000">
            <a:off x="-546100" y="3457575"/>
            <a:ext cx="13716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sz="800" b="1" spc="300" dirty="0" smtClean="0">
                <a:solidFill>
                  <a:srgbClr val="FFFFFF"/>
                </a:solidFill>
                <a:latin typeface="Helvetica" pitchFamily="34" charset="0"/>
                <a:ea typeface="ＭＳ Ｐゴシック" pitchFamily="26" charset="-128"/>
              </a:rPr>
              <a:t>PARTAGE</a:t>
            </a:r>
          </a:p>
        </p:txBody>
      </p:sp>
      <p:sp>
        <p:nvSpPr>
          <p:cNvPr id="27" name="ZoneTexte 34"/>
          <p:cNvSpPr txBox="1">
            <a:spLocks noChangeArrowheads="1"/>
          </p:cNvSpPr>
          <p:nvPr/>
        </p:nvSpPr>
        <p:spPr bwMode="auto">
          <a:xfrm rot="16200000">
            <a:off x="-520700" y="654050"/>
            <a:ext cx="13716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sz="800" b="1" spc="300" dirty="0" smtClean="0">
                <a:solidFill>
                  <a:srgbClr val="FFFFFF"/>
                </a:solidFill>
                <a:latin typeface="Helvetica" pitchFamily="34" charset="0"/>
                <a:ea typeface="ＭＳ Ｐゴシック" pitchFamily="26" charset="-128"/>
              </a:rPr>
              <a:t>BESOINS</a:t>
            </a:r>
          </a:p>
        </p:txBody>
      </p:sp>
      <p:pic>
        <p:nvPicPr>
          <p:cNvPr id="46" name="Picture 2" descr="http://www.rando83.fr/flore/Rosea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248" y="1230015"/>
            <a:ext cx="1790700" cy="1520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://www.cheswildlife.org/wp-content/uploads/2012/03/phragmit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398" y="1230015"/>
            <a:ext cx="1711325" cy="1560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ZoneTexte 47"/>
          <p:cNvSpPr txBox="1"/>
          <p:nvPr/>
        </p:nvSpPr>
        <p:spPr>
          <a:xfrm>
            <a:off x="155848" y="1869777"/>
            <a:ext cx="1525588" cy="400050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000" dirty="0" err="1" smtClean="0"/>
              <a:t>Phragmitaie</a:t>
            </a:r>
            <a:endParaRPr lang="fr-FR" sz="2000" dirty="0"/>
          </a:p>
        </p:txBody>
      </p:sp>
      <p:grpSp>
        <p:nvGrpSpPr>
          <p:cNvPr id="5" name="Groupe 4"/>
          <p:cNvGrpSpPr/>
          <p:nvPr/>
        </p:nvGrpSpPr>
        <p:grpSpPr>
          <a:xfrm>
            <a:off x="225167" y="2811958"/>
            <a:ext cx="6064250" cy="3671888"/>
            <a:chOff x="1128986" y="2863552"/>
            <a:chExt cx="6064250" cy="3671888"/>
          </a:xfrm>
        </p:grpSpPr>
        <p:pic>
          <p:nvPicPr>
            <p:cNvPr id="9234" name="Picture 2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8986" y="3236615"/>
              <a:ext cx="6064250" cy="3298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2" name="Connecteur droit 41"/>
            <p:cNvCxnSpPr/>
            <p:nvPr/>
          </p:nvCxnSpPr>
          <p:spPr>
            <a:xfrm>
              <a:off x="4034111" y="3141365"/>
              <a:ext cx="0" cy="1744662"/>
            </a:xfrm>
            <a:prstGeom prst="line">
              <a:avLst/>
            </a:prstGeom>
            <a:ln w="25400">
              <a:solidFill>
                <a:srgbClr val="0066CC"/>
              </a:solidFill>
              <a:prstDash val="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ZoneTexte 42"/>
            <p:cNvSpPr txBox="1"/>
            <p:nvPr/>
          </p:nvSpPr>
          <p:spPr>
            <a:xfrm>
              <a:off x="3695973" y="2863552"/>
              <a:ext cx="930275" cy="277813"/>
            </a:xfrm>
            <a:prstGeom prst="rect">
              <a:avLst/>
            </a:prstGeom>
            <a:solidFill>
              <a:srgbClr val="0066CC"/>
            </a:solidFill>
            <a:ln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en-US" sz="1200" dirty="0"/>
                <a:t>Mars 2010</a:t>
              </a:r>
              <a:endParaRPr lang="fr-FR" sz="1200" dirty="0"/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1906861" y="2882602"/>
              <a:ext cx="1074737" cy="277813"/>
            </a:xfrm>
            <a:prstGeom prst="rect">
              <a:avLst/>
            </a:prstGeom>
            <a:solidFill>
              <a:srgbClr val="0066CC"/>
            </a:solidFill>
            <a:ln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en-US" sz="1200" dirty="0" err="1"/>
                <a:t>Juillet</a:t>
              </a:r>
              <a:r>
                <a:rPr lang="en-US" sz="1200" dirty="0"/>
                <a:t> 2009</a:t>
              </a:r>
              <a:endParaRPr lang="fr-FR" sz="1200" dirty="0"/>
            </a:p>
          </p:txBody>
        </p:sp>
        <p:sp>
          <p:nvSpPr>
            <p:cNvPr id="9241" name="Text Box 17"/>
            <p:cNvSpPr txBox="1">
              <a:spLocks noChangeArrowheads="1"/>
            </p:cNvSpPr>
            <p:nvPr/>
          </p:nvSpPr>
          <p:spPr bwMode="auto">
            <a:xfrm>
              <a:off x="6229623" y="3381077"/>
              <a:ext cx="871538" cy="234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8000" tIns="10800" rIns="18000" bIns="10800">
              <a:spAutoFit/>
            </a:bodyPr>
            <a:lstStyle>
              <a:lvl1pPr eaLnBrk="0" hangingPunct="0">
                <a:defRPr sz="2400">
                  <a:solidFill>
                    <a:srgbClr val="339933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rgbClr val="339933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rgbClr val="339933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rgbClr val="339933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rgbClr val="339933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9933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9933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9933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9933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1400" b="1">
                  <a:solidFill>
                    <a:srgbClr val="993300"/>
                  </a:solidFill>
                  <a:latin typeface="Arial Narrow" pitchFamily="34" charset="0"/>
                  <a:cs typeface="Arial" charset="0"/>
                </a:rPr>
                <a:t>Phragmitaie</a:t>
              </a:r>
            </a:p>
          </p:txBody>
        </p:sp>
        <p:sp>
          <p:nvSpPr>
            <p:cNvPr id="9242" name="Text Box 19"/>
            <p:cNvSpPr txBox="1">
              <a:spLocks noChangeArrowheads="1"/>
            </p:cNvSpPr>
            <p:nvPr/>
          </p:nvSpPr>
          <p:spPr bwMode="auto">
            <a:xfrm>
              <a:off x="6409011" y="4135140"/>
              <a:ext cx="757237" cy="234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8000" tIns="10800" rIns="18000" bIns="10800">
              <a:spAutoFit/>
            </a:bodyPr>
            <a:lstStyle>
              <a:lvl1pPr eaLnBrk="0" hangingPunct="0">
                <a:defRPr sz="2400">
                  <a:solidFill>
                    <a:srgbClr val="339933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rgbClr val="339933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rgbClr val="339933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rgbClr val="339933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rgbClr val="339933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9933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9933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9933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9933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1400" b="1">
                  <a:solidFill>
                    <a:srgbClr val="A4C400"/>
                  </a:solidFill>
                  <a:latin typeface="Arial Narrow" pitchFamily="34" charset="0"/>
                  <a:cs typeface="Arial" charset="0"/>
                </a:rPr>
                <a:t>Prés salés</a:t>
              </a:r>
            </a:p>
          </p:txBody>
        </p:sp>
        <p:sp>
          <p:nvSpPr>
            <p:cNvPr id="9243" name="Text Box 20"/>
            <p:cNvSpPr txBox="1">
              <a:spLocks noChangeArrowheads="1"/>
            </p:cNvSpPr>
            <p:nvPr/>
          </p:nvSpPr>
          <p:spPr bwMode="auto">
            <a:xfrm>
              <a:off x="6497911" y="4401840"/>
              <a:ext cx="577850" cy="234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8000" tIns="10800" rIns="18000" bIns="10800">
              <a:spAutoFit/>
            </a:bodyPr>
            <a:lstStyle>
              <a:lvl1pPr eaLnBrk="0" hangingPunct="0">
                <a:defRPr sz="2400">
                  <a:solidFill>
                    <a:srgbClr val="339933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rgbClr val="339933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rgbClr val="339933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rgbClr val="339933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rgbClr val="339933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9933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9933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9933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9933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1400" b="1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Fourrés</a:t>
              </a:r>
            </a:p>
          </p:txBody>
        </p:sp>
        <p:sp>
          <p:nvSpPr>
            <p:cNvPr id="9244" name="Text Box 18"/>
            <p:cNvSpPr txBox="1">
              <a:spLocks noChangeArrowheads="1"/>
            </p:cNvSpPr>
            <p:nvPr/>
          </p:nvSpPr>
          <p:spPr bwMode="auto">
            <a:xfrm>
              <a:off x="6437586" y="4647902"/>
              <a:ext cx="700087" cy="238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8000" tIns="10800" rIns="18000" bIns="10800">
              <a:spAutoFit/>
            </a:bodyPr>
            <a:lstStyle>
              <a:lvl1pPr eaLnBrk="0" hangingPunct="0">
                <a:defRPr sz="2400">
                  <a:solidFill>
                    <a:srgbClr val="339933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rgbClr val="339933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rgbClr val="339933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rgbClr val="339933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rgbClr val="339933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9933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9933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9933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9933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1400" b="1">
                  <a:solidFill>
                    <a:srgbClr val="7030A0"/>
                  </a:solidFill>
                  <a:latin typeface="Arial Narrow" pitchFamily="34" charset="0"/>
                  <a:cs typeface="Arial" charset="0"/>
                </a:rPr>
                <a:t>Salicorne</a:t>
              </a:r>
            </a:p>
          </p:txBody>
        </p:sp>
        <p:cxnSp>
          <p:nvCxnSpPr>
            <p:cNvPr id="45" name="Connecteur droit 44"/>
            <p:cNvCxnSpPr/>
            <p:nvPr/>
          </p:nvCxnSpPr>
          <p:spPr>
            <a:xfrm>
              <a:off x="2400573" y="3160415"/>
              <a:ext cx="0" cy="460375"/>
            </a:xfrm>
            <a:prstGeom prst="line">
              <a:avLst/>
            </a:prstGeom>
            <a:ln w="25400">
              <a:solidFill>
                <a:srgbClr val="0066CC"/>
              </a:solidFill>
              <a:prstDash val="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>
            <a:xfrm>
              <a:off x="5685948" y="2935789"/>
              <a:ext cx="148790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dirty="0" smtClean="0">
                  <a:solidFill>
                    <a:prstClr val="black"/>
                  </a:solidFill>
                </a:rPr>
                <a:t>[</a:t>
              </a:r>
              <a:r>
                <a:rPr lang="fr-FR" sz="1400" dirty="0" err="1" smtClean="0">
                  <a:solidFill>
                    <a:prstClr val="black"/>
                  </a:solidFill>
                </a:rPr>
                <a:t>Corbane</a:t>
              </a:r>
              <a:r>
                <a:rPr lang="fr-FR" sz="1400" i="1" dirty="0" smtClean="0">
                  <a:solidFill>
                    <a:prstClr val="black"/>
                  </a:solidFill>
                </a:rPr>
                <a:t>. </a:t>
              </a:r>
              <a:r>
                <a:rPr lang="fr-FR" sz="1400" dirty="0">
                  <a:solidFill>
                    <a:prstClr val="black"/>
                  </a:solidFill>
                </a:rPr>
                <a:t>, </a:t>
              </a:r>
              <a:r>
                <a:rPr lang="fr-FR" sz="1400" dirty="0" smtClean="0">
                  <a:solidFill>
                    <a:prstClr val="black"/>
                  </a:solidFill>
                </a:rPr>
                <a:t>2013] </a:t>
              </a:r>
              <a:endParaRPr lang="fr-FR" dirty="0"/>
            </a:p>
          </p:txBody>
        </p:sp>
      </p:grpSp>
      <p:sp>
        <p:nvSpPr>
          <p:cNvPr id="4" name="Rectangle 3"/>
          <p:cNvSpPr/>
          <p:nvPr/>
        </p:nvSpPr>
        <p:spPr>
          <a:xfrm>
            <a:off x="152302" y="87040"/>
            <a:ext cx="87401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2.1. Cartographie </a:t>
            </a:r>
            <a:r>
              <a:rPr lang="fr-FR" sz="2400" i="1" dirty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des habitats naturels dans le site </a:t>
            </a:r>
            <a:r>
              <a:rPr lang="fr-FR" sz="2400" i="1" dirty="0" err="1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Natura</a:t>
            </a:r>
            <a:r>
              <a:rPr lang="fr-FR" sz="2400" i="1" dirty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 2000 des étangs </a:t>
            </a:r>
            <a:r>
              <a:rPr lang="fr-FR" sz="2400" i="1" dirty="0" err="1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Palavasiens</a:t>
            </a:r>
            <a:r>
              <a:rPr lang="fr-FR" sz="2400" i="1" dirty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  à partir de séries temporelles </a:t>
            </a:r>
            <a:r>
              <a:rPr lang="fr-FR" sz="2400" i="1" dirty="0" err="1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Landsat</a:t>
            </a:r>
            <a:r>
              <a:rPr lang="fr-FR" sz="240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 </a:t>
            </a:r>
            <a:r>
              <a:rPr lang="fr-FR" sz="120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(projet TOSCA, CNES)</a:t>
            </a:r>
            <a:endParaRPr lang="fr-FR" sz="1200" i="1" dirty="0">
              <a:solidFill>
                <a:srgbClr val="00B0F0"/>
              </a:solidFill>
              <a:latin typeface="Myriad Pro" charset="0"/>
              <a:ea typeface="ＭＳ Ｐゴシック" pitchFamily="34" charset="-128"/>
              <a:cs typeface="+mj-cs"/>
            </a:endParaRPr>
          </a:p>
        </p:txBody>
      </p:sp>
      <p:pic>
        <p:nvPicPr>
          <p:cNvPr id="25" name="Picture 5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23844" y="1038993"/>
            <a:ext cx="2464090" cy="2205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084" y="3983384"/>
            <a:ext cx="2669916" cy="1567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9700" y="6453336"/>
            <a:ext cx="88837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Corbane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, C. &amp;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Deshayes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, M. (2012). Cartographie des habitats naturels dans le site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Natura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2000 des étangs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Palavasiens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 : potentiel et limites des séries temporelles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Landsat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(Rapport TOSCA, CNES) (18 p.)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7045560" y="5412044"/>
            <a:ext cx="1630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Carto</a:t>
            </a:r>
            <a:r>
              <a:rPr lang="fr-FR" sz="1200" dirty="0" smtClean="0"/>
              <a:t> CEN-LR/Landsat8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61633086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C:\Users\norguttl\Dropbox\Echange_bureau_maison\Article_methodo\general_schema_BPA_RS_paper.png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228"/>
          <a:stretch/>
        </p:blipFill>
        <p:spPr bwMode="auto">
          <a:xfrm>
            <a:off x="0" y="1709266"/>
            <a:ext cx="4025526" cy="345638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58254" y="116632"/>
            <a:ext cx="8964488" cy="111291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ct val="50000"/>
              </a:spcBef>
              <a:defRPr/>
            </a:pPr>
            <a:r>
              <a:rPr lang="fr-FR" sz="2400" i="1" dirty="0">
                <a:solidFill>
                  <a:srgbClr val="00B0F0"/>
                </a:solidFill>
                <a:latin typeface="Myriad Pro" charset="0"/>
                <a:ea typeface="ＭＳ Ｐゴシック" pitchFamily="34" charset="-128"/>
              </a:rPr>
              <a:t>Détection automatique de changements et d’évolutions </a:t>
            </a:r>
            <a:endParaRPr lang="fr-FR" sz="2400" i="1" dirty="0" smtClean="0">
              <a:solidFill>
                <a:srgbClr val="00B0F0"/>
              </a:solidFill>
              <a:latin typeface="Myriad Pro" charset="0"/>
              <a:ea typeface="ＭＳ Ｐゴシック" pitchFamily="34" charset="-128"/>
            </a:endParaRPr>
          </a:p>
          <a:p>
            <a:pPr>
              <a:lnSpc>
                <a:spcPct val="120000"/>
              </a:lnSpc>
              <a:spcBef>
                <a:spcPct val="50000"/>
              </a:spcBef>
              <a:defRPr/>
            </a:pPr>
            <a:r>
              <a:rPr lang="fr-FR" sz="240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</a:rPr>
              <a:t>à </a:t>
            </a:r>
            <a:r>
              <a:rPr lang="fr-FR" sz="2400" i="1" dirty="0">
                <a:solidFill>
                  <a:srgbClr val="00B0F0"/>
                </a:solidFill>
                <a:latin typeface="Myriad Pro" charset="0"/>
                <a:ea typeface="ＭＳ Ｐゴシック" pitchFamily="34" charset="-128"/>
              </a:rPr>
              <a:t>partir de séries d’images </a:t>
            </a:r>
            <a:r>
              <a:rPr lang="fr-FR" sz="240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</a:rPr>
              <a:t>satellitaires </a:t>
            </a:r>
            <a:r>
              <a:rPr lang="fr-FR" sz="140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</a:rPr>
              <a:t>(méthode de fouilles de données)</a:t>
            </a:r>
            <a:endParaRPr lang="fr-FR" sz="1400" i="1" dirty="0">
              <a:solidFill>
                <a:srgbClr val="00B0F0"/>
              </a:solidFill>
              <a:latin typeface="Myriad Pro" charset="0"/>
              <a:ea typeface="ＭＳ Ｐゴシック" pitchFamily="34" charset="-128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824" y="1308993"/>
            <a:ext cx="4445000" cy="366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lèche droite 1"/>
          <p:cNvSpPr/>
          <p:nvPr/>
        </p:nvSpPr>
        <p:spPr>
          <a:xfrm>
            <a:off x="4355976" y="2708920"/>
            <a:ext cx="36904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5796136" y="5116542"/>
            <a:ext cx="28921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INTENSITÉ DE </a:t>
            </a:r>
            <a:r>
              <a:rPr lang="fr-FR" dirty="0" smtClean="0"/>
              <a:t>CHANGEMENT</a:t>
            </a:r>
          </a:p>
          <a:p>
            <a:r>
              <a:rPr lang="fr-FR" dirty="0" smtClean="0"/>
              <a:t>	-phénologie</a:t>
            </a:r>
          </a:p>
          <a:p>
            <a:r>
              <a:rPr lang="fr-FR" dirty="0" smtClean="0"/>
              <a:t>	-inondations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190891" y="6039872"/>
            <a:ext cx="8699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Guttler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, F., Alleaume, S.,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Corbane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, C.,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Ienco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, D., Nin, J., Poncelet, P., &amp; Teisseire, M. (2014).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Exploring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high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repetitivity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remote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sensing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time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series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for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mapping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and monitoring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natural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habitats &amp;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amp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;#x2014; A new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approach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combining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OBIA and k-partite graphs (pp. 3930–3933). IEEE.</a:t>
            </a:r>
          </a:p>
        </p:txBody>
      </p:sp>
    </p:spTree>
    <p:extLst>
      <p:ext uri="{BB962C8B-B14F-4D97-AF65-F5344CB8AC3E}">
        <p14:creationId xmlns:p14="http://schemas.microsoft.com/office/powerpoint/2010/main" val="280814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2420888"/>
            <a:ext cx="8229600" cy="1143000"/>
          </a:xfrm>
        </p:spPr>
        <p:txBody>
          <a:bodyPr>
            <a:normAutofit/>
          </a:bodyPr>
          <a:lstStyle/>
          <a:p>
            <a:r>
              <a:rPr lang="fr-FR" sz="400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</a:rPr>
              <a:t>2. Approche par drones</a:t>
            </a:r>
            <a:endParaRPr lang="fr-FR" sz="4000" i="1" dirty="0">
              <a:solidFill>
                <a:srgbClr val="00B0F0"/>
              </a:solidFill>
              <a:latin typeface="Myriad Pro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034816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3" descr="I:\drone\Causses_Aumelas\Photos terrains\Campagne_0607_05_15\Drone_0607_05_15\Mare 2\Visible\JPEG\SDIM14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95136"/>
            <a:ext cx="540000" cy="360000"/>
          </a:xfrm>
          <a:prstGeom prst="rect">
            <a:avLst/>
          </a:prstGeom>
          <a:solidFill>
            <a:srgbClr val="000000">
              <a:shade val="95000"/>
            </a:srgbClr>
          </a:solidFill>
          <a:ln w="57150" cap="sq">
            <a:solidFill>
              <a:srgbClr val="00B05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43" name="Picture 4" descr="I:\drone\Causses_Aumelas\Photos terrains\Campagne_0607_05_15\Drone_0607_05_15\Mare 2\PIR\JPEG\SDIM15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595136"/>
            <a:ext cx="540000" cy="360000"/>
          </a:xfrm>
          <a:prstGeom prst="rect">
            <a:avLst/>
          </a:prstGeom>
          <a:solidFill>
            <a:srgbClr val="000000">
              <a:shade val="95000"/>
            </a:srgbClr>
          </a:solidFill>
          <a:ln w="57150" cap="sq">
            <a:solidFill>
              <a:srgbClr val="FF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44" name="Picture 2" descr="D:\drone\Dossier_poster\drone_transparenc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3" y="662463"/>
            <a:ext cx="3486731" cy="193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itre 1"/>
          <p:cNvSpPr>
            <a:spLocks noGrp="1"/>
          </p:cNvSpPr>
          <p:nvPr>
            <p:ph type="title"/>
          </p:nvPr>
        </p:nvSpPr>
        <p:spPr>
          <a:xfrm>
            <a:off x="3171138" y="3054583"/>
            <a:ext cx="3960440" cy="576064"/>
          </a:xfrm>
        </p:spPr>
        <p:txBody>
          <a:bodyPr>
            <a:normAutofit/>
          </a:bodyPr>
          <a:lstStyle/>
          <a:p>
            <a:pPr algn="l"/>
            <a:r>
              <a:rPr lang="fr-FR" sz="160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</a:rPr>
              <a:t>Cartographie précise des zones humides (Marais du Pontet, Savoie)</a:t>
            </a:r>
            <a:endParaRPr lang="fr-FR" sz="1600" i="1" dirty="0">
              <a:solidFill>
                <a:srgbClr val="00B0F0"/>
              </a:solidFill>
              <a:latin typeface="Myriad Pro" charset="0"/>
              <a:ea typeface="ＭＳ Ｐゴシック" pitchFamily="34" charset="-128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341528" y="3717032"/>
            <a:ext cx="22028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</a:rPr>
              <a:t>Détection de méandre</a:t>
            </a:r>
          </a:p>
        </p:txBody>
      </p:sp>
      <p:sp>
        <p:nvSpPr>
          <p:cNvPr id="59" name="Rectangle 58"/>
          <p:cNvSpPr/>
          <p:nvPr/>
        </p:nvSpPr>
        <p:spPr>
          <a:xfrm>
            <a:off x="251520" y="122110"/>
            <a:ext cx="5002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>
                <a:solidFill>
                  <a:srgbClr val="00B0F0"/>
                </a:solidFill>
                <a:latin typeface="Myriad Pro" charset="0"/>
                <a:ea typeface="ＭＳ Ｐゴシック" pitchFamily="34" charset="-128"/>
              </a:rPr>
              <a:t>2. Approche par </a:t>
            </a:r>
            <a:r>
              <a:rPr lang="fr-FR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</a:rPr>
              <a:t>drones </a:t>
            </a:r>
            <a:r>
              <a:rPr lang="fr-FR" sz="120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</a:rPr>
              <a:t>(projet </a:t>
            </a:r>
            <a:r>
              <a:rPr lang="fr-FR" sz="1200" i="1" dirty="0" err="1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</a:rPr>
              <a:t>Carhab</a:t>
            </a:r>
            <a:r>
              <a:rPr lang="fr-FR" sz="120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</a:rPr>
              <a:t>, collaboration CBN)</a:t>
            </a:r>
            <a:endParaRPr lang="fr-FR" sz="1200" dirty="0"/>
          </a:p>
        </p:txBody>
      </p:sp>
      <p:pic>
        <p:nvPicPr>
          <p:cNvPr id="61" name="Picture 3" descr="D:\drone\pontet_svm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t="2019" r="1262" b="2143"/>
          <a:stretch/>
        </p:blipFill>
        <p:spPr bwMode="auto">
          <a:xfrm>
            <a:off x="5307471" y="491442"/>
            <a:ext cx="3648215" cy="2534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ZoneTexte 59"/>
          <p:cNvSpPr txBox="1"/>
          <p:nvPr/>
        </p:nvSpPr>
        <p:spPr>
          <a:xfrm>
            <a:off x="1979712" y="2955136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PIR</a:t>
            </a:r>
            <a:endParaRPr lang="fr-FR" dirty="0"/>
          </a:p>
        </p:txBody>
      </p:sp>
      <p:sp>
        <p:nvSpPr>
          <p:cNvPr id="63" name="ZoneTexte 62"/>
          <p:cNvSpPr txBox="1"/>
          <p:nvPr/>
        </p:nvSpPr>
        <p:spPr>
          <a:xfrm>
            <a:off x="673833" y="2955136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Visible</a:t>
            </a:r>
            <a:endParaRPr lang="fr-FR" dirty="0"/>
          </a:p>
        </p:txBody>
      </p:sp>
      <p:sp>
        <p:nvSpPr>
          <p:cNvPr id="64" name="ZoneTexte 63"/>
          <p:cNvSpPr txBox="1"/>
          <p:nvPr/>
        </p:nvSpPr>
        <p:spPr>
          <a:xfrm>
            <a:off x="786933" y="3439682"/>
            <a:ext cx="1975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Résolution : 2.5 cm</a:t>
            </a:r>
            <a:endParaRPr lang="fr-FR" dirty="0"/>
          </a:p>
        </p:txBody>
      </p:sp>
      <p:pic>
        <p:nvPicPr>
          <p:cNvPr id="66" name="Picture 6" descr="D:\drone\Imges_schéma_rapport\pontet_mosa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" t="1701" r="1200" b="2601"/>
          <a:stretch/>
        </p:blipFill>
        <p:spPr bwMode="auto">
          <a:xfrm>
            <a:off x="726992" y="3789040"/>
            <a:ext cx="3987778" cy="2748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/>
          <p:cNvPicPr/>
          <p:nvPr/>
        </p:nvPicPr>
        <p:blipFill rotWithShape="1">
          <a:blip r:embed="rId7"/>
          <a:srcRect t="5220"/>
          <a:stretch/>
        </p:blipFill>
        <p:spPr bwMode="auto">
          <a:xfrm>
            <a:off x="5436096" y="4005064"/>
            <a:ext cx="3168352" cy="2625014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"/>
          <a:stretch/>
        </p:blipFill>
        <p:spPr bwMode="auto">
          <a:xfrm>
            <a:off x="8028384" y="78157"/>
            <a:ext cx="1062912" cy="974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233608"/>
            <a:ext cx="1628102" cy="1328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3604" y="6569229"/>
            <a:ext cx="83448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</a:rPr>
              <a:t>A.M. </a:t>
            </a:r>
            <a:r>
              <a:rPr lang="fr-FR" sz="1200" dirty="0" err="1" smtClean="0">
                <a:solidFill>
                  <a:schemeClr val="bg1">
                    <a:lumMod val="50000"/>
                  </a:schemeClr>
                </a:solidFill>
              </a:rPr>
              <a:t>Botroh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</a:rPr>
              <a:t>, 2015. Apport de la télédétection pour l’identification des anciens méandres des cours d’eau, Master </a:t>
            </a:r>
            <a:r>
              <a:rPr lang="fr-FR" sz="1200" dirty="0" err="1" smtClean="0">
                <a:solidFill>
                  <a:schemeClr val="bg1">
                    <a:lumMod val="50000"/>
                  </a:schemeClr>
                </a:solidFill>
              </a:rPr>
              <a:t>Silat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2223253"/>
            <a:ext cx="1060036" cy="160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13099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I:\drone\Causses_Aumelas\Photos_terrains\Campagne_0607_05_15\Drone_0607_05_15\Mare 3\Visible\SDIM16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95296"/>
            <a:ext cx="2484277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D:\drone\Imges_schéma_rapport\mare2_3D.bmp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77"/>
          <a:stretch/>
        </p:blipFill>
        <p:spPr bwMode="auto">
          <a:xfrm>
            <a:off x="3777454" y="1052736"/>
            <a:ext cx="5278897" cy="3149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54"/>
          <p:cNvSpPr/>
          <p:nvPr/>
        </p:nvSpPr>
        <p:spPr>
          <a:xfrm>
            <a:off x="1043608" y="548680"/>
            <a:ext cx="38475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i="1" dirty="0">
                <a:solidFill>
                  <a:srgbClr val="00B0F0"/>
                </a:solidFill>
                <a:latin typeface="Myriad Pro" charset="0"/>
                <a:ea typeface="ＭＳ Ｐゴシック" pitchFamily="34" charset="-128"/>
              </a:rPr>
              <a:t>Caractérisation </a:t>
            </a:r>
            <a:r>
              <a:rPr lang="fr-FR" sz="160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</a:rPr>
              <a:t>de 6 </a:t>
            </a:r>
            <a:r>
              <a:rPr lang="fr-FR" sz="1600" i="1" dirty="0">
                <a:solidFill>
                  <a:srgbClr val="00B0F0"/>
                </a:solidFill>
                <a:latin typeface="Myriad Pro" charset="0"/>
                <a:ea typeface="ＭＳ Ｐゴシック" pitchFamily="34" charset="-128"/>
              </a:rPr>
              <a:t>mares temporaires </a:t>
            </a:r>
            <a:endParaRPr lang="fr-FR" sz="1600" i="1" dirty="0" smtClean="0">
              <a:solidFill>
                <a:srgbClr val="00B0F0"/>
              </a:solidFill>
              <a:latin typeface="Myriad Pro" charset="0"/>
              <a:ea typeface="ＭＳ Ｐゴシック" pitchFamily="34" charset="-128"/>
            </a:endParaRPr>
          </a:p>
          <a:p>
            <a:r>
              <a:rPr lang="fr-FR" sz="160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</a:rPr>
              <a:t>Causses d’</a:t>
            </a:r>
            <a:r>
              <a:rPr lang="fr-FR" sz="1600" i="1" dirty="0" err="1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</a:rPr>
              <a:t>Aumelas</a:t>
            </a:r>
            <a:r>
              <a:rPr lang="fr-FR" sz="160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</a:rPr>
              <a:t> (Hérault)</a:t>
            </a:r>
            <a:endParaRPr lang="fr-FR" sz="1600" dirty="0"/>
          </a:p>
        </p:txBody>
      </p:sp>
      <p:sp>
        <p:nvSpPr>
          <p:cNvPr id="59" name="Rectangle 58"/>
          <p:cNvSpPr/>
          <p:nvPr/>
        </p:nvSpPr>
        <p:spPr>
          <a:xfrm>
            <a:off x="251520" y="122110"/>
            <a:ext cx="2586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>
                <a:solidFill>
                  <a:srgbClr val="00B0F0"/>
                </a:solidFill>
                <a:latin typeface="Myriad Pro" charset="0"/>
                <a:ea typeface="ＭＳ Ｐゴシック" pitchFamily="34" charset="-128"/>
              </a:rPr>
              <a:t>2. Approche par drones</a:t>
            </a:r>
            <a:endParaRPr lang="fr-FR" dirty="0"/>
          </a:p>
        </p:txBody>
      </p:sp>
      <p:sp>
        <p:nvSpPr>
          <p:cNvPr id="62" name="Rectangle 61"/>
          <p:cNvSpPr/>
          <p:nvPr/>
        </p:nvSpPr>
        <p:spPr>
          <a:xfrm>
            <a:off x="7308304" y="3501008"/>
            <a:ext cx="13917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i="1" dirty="0" err="1">
                <a:solidFill>
                  <a:schemeClr val="bg1"/>
                </a:solidFill>
                <a:latin typeface="Myriad Pro" charset="0"/>
                <a:ea typeface="ＭＳ Ｐゴシック" pitchFamily="34" charset="-128"/>
              </a:rPr>
              <a:t>Mosaique</a:t>
            </a:r>
            <a:r>
              <a:rPr lang="fr-FR" sz="1600" i="1" dirty="0">
                <a:solidFill>
                  <a:schemeClr val="bg1"/>
                </a:solidFill>
                <a:latin typeface="Myriad Pro" charset="0"/>
                <a:ea typeface="ＭＳ Ｐゴシック" pitchFamily="34" charset="-128"/>
              </a:rPr>
              <a:t> 3D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168" y="81491"/>
            <a:ext cx="1052183" cy="97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D:\drone\Imges_schéma_rapport\mare2_3D.bmp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33"/>
          <a:stretch/>
        </p:blipFill>
        <p:spPr bwMode="auto">
          <a:xfrm>
            <a:off x="539552" y="3501008"/>
            <a:ext cx="4296868" cy="2571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:\drone\Imges_schéma_rapport\segmentation2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" t="3737" r="1890" b="2543"/>
          <a:stretch/>
        </p:blipFill>
        <p:spPr bwMode="auto">
          <a:xfrm>
            <a:off x="6084166" y="4344535"/>
            <a:ext cx="2505297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1520" y="6453336"/>
            <a:ext cx="81369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Anaïs Bataille, 2015 - Apport 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d’images issues de drone pour le suivi de végétation 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naturelle. Master 2, </a:t>
            </a:r>
            <a:r>
              <a:rPr lang="fr-FR" sz="12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Univ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. Toulouse</a:t>
            </a:r>
            <a:endParaRPr lang="fr-FR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69246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 txBox="1">
            <a:spLocks/>
          </p:cNvSpPr>
          <p:nvPr/>
        </p:nvSpPr>
        <p:spPr>
          <a:xfrm>
            <a:off x="0" y="0"/>
            <a:ext cx="1258888" cy="1125538"/>
          </a:xfrm>
          <a:prstGeom prst="rect">
            <a:avLst/>
          </a:prstGeom>
          <a:solidFill>
            <a:srgbClr val="0070C0"/>
          </a:solidFill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r-FR" sz="4000" b="1" dirty="0">
                <a:latin typeface="Myriad Pro" pitchFamily="34" charset="0"/>
                <a:ea typeface="+mj-ea"/>
                <a:cs typeface="+mj-cs"/>
              </a:rPr>
              <a:t>1</a:t>
            </a:r>
          </a:p>
        </p:txBody>
      </p:sp>
      <p:sp>
        <p:nvSpPr>
          <p:cNvPr id="19459" name="ZoneTexte 7"/>
          <p:cNvSpPr txBox="1">
            <a:spLocks/>
          </p:cNvSpPr>
          <p:nvPr/>
        </p:nvSpPr>
        <p:spPr bwMode="auto">
          <a:xfrm>
            <a:off x="1258888" y="0"/>
            <a:ext cx="6697488" cy="1125538"/>
          </a:xfrm>
          <a:prstGeom prst="rect">
            <a:avLst/>
          </a:prstGeom>
          <a:solidFill>
            <a:srgbClr val="0070C0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800" b="1" dirty="0" smtClean="0">
                <a:latin typeface="Myriad Pro" charset="0"/>
              </a:rPr>
              <a:t>Exemples d’applications de la télédétection sur des zones humides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0" y="6129368"/>
            <a:ext cx="9144000" cy="684008"/>
            <a:chOff x="0" y="6093296"/>
            <a:chExt cx="9144000" cy="684008"/>
          </a:xfrm>
        </p:grpSpPr>
        <p:pic>
          <p:nvPicPr>
            <p:cNvPr id="8" name="Picture 2" descr="C:\Users\e2\Desktop\DRONE TELEDETECTION\tdv300_impressiondpi_0.jp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8569016" y="6165304"/>
              <a:ext cx="432514" cy="612000"/>
            </a:xfrm>
            <a:prstGeom prst="rect">
              <a:avLst/>
            </a:prstGeom>
            <a:noFill/>
          </p:spPr>
        </p:pic>
        <p:pic>
          <p:nvPicPr>
            <p:cNvPr id="9" name="Picture 3" descr="C:\Users\e2\Desktop\DRONE TELEDETECTION\logo_cenlr_0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6420994" y="6165304"/>
              <a:ext cx="1995647" cy="612000"/>
            </a:xfrm>
            <a:prstGeom prst="rect">
              <a:avLst/>
            </a:prstGeom>
            <a:noFill/>
          </p:spPr>
        </p:pic>
        <p:pic>
          <p:nvPicPr>
            <p:cNvPr id="10" name="Picture 4" descr="C:\Users\e2\Desktop\DRONE TELEDETECTION\logo-rvb-72dpi-2lignes.jpg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3244201" y="6165304"/>
              <a:ext cx="3024419" cy="612000"/>
            </a:xfrm>
            <a:prstGeom prst="rect">
              <a:avLst/>
            </a:prstGeom>
            <a:noFill/>
          </p:spPr>
        </p:pic>
        <p:pic>
          <p:nvPicPr>
            <p:cNvPr id="11" name="Picture 5" descr="S:\disque I\Cepralmar\Boîte à outils\Photos et Illustrations\Plaquettes et logos\Logos\Nouveau logo Cépralmar\NOUVEAU LOGO COULEUR CEPRALMAR.bmp"/>
            <p:cNvPicPr>
              <a:picLocks noChangeAspect="1" noChangeArrowheads="1"/>
            </p:cNvPicPr>
            <p:nvPr/>
          </p:nvPicPr>
          <p:blipFill>
            <a:blip r:embed="rId5" cstate="email"/>
            <a:srcRect t="15353" b="16410"/>
            <a:stretch>
              <a:fillRect/>
            </a:stretch>
          </p:blipFill>
          <p:spPr bwMode="auto">
            <a:xfrm>
              <a:off x="0" y="6165304"/>
              <a:ext cx="1787448" cy="612000"/>
            </a:xfrm>
            <a:prstGeom prst="rect">
              <a:avLst/>
            </a:prstGeom>
            <a:noFill/>
          </p:spPr>
        </p:pic>
        <p:pic>
          <p:nvPicPr>
            <p:cNvPr id="12" name="Picture 6" descr="S:\disque I\Cepralmar\Boîte à outils\Photos et Illustrations\Plaquettes et logos\Logos\logo région\Logo LR 2.gif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939822" y="6165304"/>
              <a:ext cx="1152005" cy="612000"/>
            </a:xfrm>
            <a:prstGeom prst="rect">
              <a:avLst/>
            </a:prstGeom>
            <a:noFill/>
          </p:spPr>
        </p:pic>
        <p:cxnSp>
          <p:nvCxnSpPr>
            <p:cNvPr id="13" name="Connecteur droit 12"/>
            <p:cNvCxnSpPr/>
            <p:nvPr/>
          </p:nvCxnSpPr>
          <p:spPr>
            <a:xfrm>
              <a:off x="0" y="6093296"/>
              <a:ext cx="9144000" cy="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4" descr="G:\Logo Irste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370" y="0"/>
            <a:ext cx="1101291" cy="106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35696" y="2276872"/>
            <a:ext cx="414728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eriod"/>
            </a:pPr>
            <a:r>
              <a:rPr lang="fr-FR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</a:rPr>
              <a:t>Cartographie </a:t>
            </a:r>
            <a:r>
              <a:rPr lang="fr-FR" i="1" dirty="0">
                <a:solidFill>
                  <a:srgbClr val="00B0F0"/>
                </a:solidFill>
                <a:latin typeface="Myriad Pro" charset="0"/>
                <a:ea typeface="ＭＳ Ｐゴシック" pitchFamily="34" charset="-128"/>
              </a:rPr>
              <a:t>des milieux </a:t>
            </a:r>
            <a:r>
              <a:rPr lang="fr-FR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</a:rPr>
              <a:t>humides</a:t>
            </a:r>
          </a:p>
          <a:p>
            <a:pPr marL="342900" indent="-342900">
              <a:buAutoNum type="arabicPeriod"/>
            </a:pPr>
            <a:r>
              <a:rPr lang="fr-FR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</a:rPr>
              <a:t>Suivi temporel</a:t>
            </a:r>
          </a:p>
          <a:p>
            <a:pPr marL="342900" indent="-342900">
              <a:buAutoNum type="arabicPeriod"/>
            </a:pPr>
            <a:r>
              <a:rPr lang="fr-FR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</a:rPr>
              <a:t>Approche </a:t>
            </a:r>
            <a:r>
              <a:rPr lang="fr-FR" i="1" dirty="0">
                <a:solidFill>
                  <a:srgbClr val="00B0F0"/>
                </a:solidFill>
                <a:latin typeface="Myriad Pro" charset="0"/>
                <a:ea typeface="ＭＳ Ｐゴシック" pitchFamily="34" charset="-128"/>
              </a:rPr>
              <a:t>par drones</a:t>
            </a:r>
            <a:endParaRPr lang="fr-FR" i="1" dirty="0" smtClean="0">
              <a:solidFill>
                <a:srgbClr val="00B0F0"/>
              </a:solidFill>
              <a:latin typeface="Myriad Pro" charset="0"/>
              <a:ea typeface="ＭＳ Ｐゴシック" pitchFamily="34" charset="-128"/>
            </a:endParaRPr>
          </a:p>
          <a:p>
            <a:pPr marL="342900" indent="-342900">
              <a:buAutoNum type="arabicPeriod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902738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2420888"/>
            <a:ext cx="8229600" cy="1143000"/>
          </a:xfrm>
        </p:spPr>
        <p:txBody>
          <a:bodyPr>
            <a:normAutofit/>
          </a:bodyPr>
          <a:lstStyle/>
          <a:p>
            <a:r>
              <a:rPr lang="fr-FR" sz="400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</a:rPr>
              <a:t>1. Cartographie </a:t>
            </a:r>
            <a:r>
              <a:rPr lang="fr-FR" sz="4000" i="1" dirty="0">
                <a:solidFill>
                  <a:srgbClr val="00B0F0"/>
                </a:solidFill>
                <a:latin typeface="Myriad Pro" charset="0"/>
                <a:ea typeface="ＭＳ Ｐゴシック" pitchFamily="34" charset="-128"/>
              </a:rPr>
              <a:t>des </a:t>
            </a:r>
            <a:r>
              <a:rPr lang="fr-FR" sz="400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</a:rPr>
              <a:t>milieux humides</a:t>
            </a:r>
            <a:endParaRPr lang="fr-FR" sz="4000" i="1" dirty="0">
              <a:solidFill>
                <a:srgbClr val="00B0F0"/>
              </a:solidFill>
              <a:latin typeface="Myriad Pro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34195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645" y="4509120"/>
            <a:ext cx="1335734" cy="138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t="323" r="8946" b="-323"/>
          <a:stretch/>
        </p:blipFill>
        <p:spPr bwMode="auto">
          <a:xfrm>
            <a:off x="76674" y="830997"/>
            <a:ext cx="3576738" cy="2495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97" y="4077072"/>
            <a:ext cx="5862860" cy="247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115" y="6198720"/>
            <a:ext cx="4756261" cy="43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9300" y="0"/>
            <a:ext cx="8964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1.1. Cartographie </a:t>
            </a:r>
            <a:r>
              <a:rPr lang="fr-FR" sz="2400" i="1" dirty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des herbiers de zostères en </a:t>
            </a:r>
            <a:r>
              <a:rPr lang="fr-FR" sz="240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Camargue</a:t>
            </a:r>
          </a:p>
          <a:p>
            <a:r>
              <a:rPr lang="fr-FR" sz="240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 </a:t>
            </a:r>
            <a:r>
              <a:rPr lang="fr-FR" sz="2400" i="1" dirty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à partir d'images </a:t>
            </a:r>
            <a:r>
              <a:rPr lang="fr-FR" sz="240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SPOT-5  </a:t>
            </a:r>
            <a:r>
              <a:rPr lang="fr-FR" sz="140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(Projet </a:t>
            </a:r>
            <a:r>
              <a:rPr lang="fr-FR" sz="1400" i="1" dirty="0" err="1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europée</a:t>
            </a:r>
            <a:r>
              <a:rPr lang="fr-FR" sz="140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 EON2000+)</a:t>
            </a:r>
            <a:endParaRPr lang="fr-FR" sz="1400" i="1" dirty="0">
              <a:solidFill>
                <a:srgbClr val="00B0F0"/>
              </a:solidFill>
              <a:latin typeface="Myriad Pro" charset="0"/>
              <a:ea typeface="ＭＳ Ｐゴシック" pitchFamily="34" charset="-128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43991" y="879332"/>
            <a:ext cx="49543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. modèle </a:t>
            </a:r>
            <a:r>
              <a:rPr lang="fr-FR" dirty="0"/>
              <a:t>d’atténuation </a:t>
            </a:r>
            <a:r>
              <a:rPr lang="fr-FR" dirty="0" smtClean="0"/>
              <a:t>du signal radiométrique (R) </a:t>
            </a:r>
            <a:r>
              <a:rPr lang="fr-FR" dirty="0"/>
              <a:t>à sa traversée de </a:t>
            </a:r>
            <a:r>
              <a:rPr lang="fr-FR" dirty="0" smtClean="0"/>
              <a:t>l’eau</a:t>
            </a:r>
          </a:p>
          <a:p>
            <a:r>
              <a:rPr lang="fr-FR" dirty="0" smtClean="0"/>
              <a:t>. modèle </a:t>
            </a:r>
            <a:r>
              <a:rPr lang="fr-FR" dirty="0"/>
              <a:t>spectral de décomposition du </a:t>
            </a:r>
            <a:r>
              <a:rPr lang="fr-FR" dirty="0" smtClean="0"/>
              <a:t>pixel</a:t>
            </a:r>
          </a:p>
          <a:p>
            <a:r>
              <a:rPr lang="fr-FR" dirty="0"/>
              <a:t>.</a:t>
            </a:r>
            <a:r>
              <a:rPr lang="fr-FR" dirty="0" smtClean="0"/>
              <a:t> Modèle bathymétrique</a:t>
            </a:r>
            <a:endParaRPr lang="fr-FR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185" y="2138240"/>
            <a:ext cx="2739192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295616"/>
            <a:ext cx="1762894" cy="1570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8836" y="3620126"/>
            <a:ext cx="2774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</a:rPr>
              <a:t>Etang </a:t>
            </a:r>
            <a:r>
              <a:rPr lang="fr-FR" sz="2400" i="1" dirty="0">
                <a:solidFill>
                  <a:srgbClr val="00B0F0"/>
                </a:solidFill>
                <a:latin typeface="Myriad Pro" charset="0"/>
                <a:ea typeface="ＭＳ Ｐゴシック" pitchFamily="34" charset="-128"/>
              </a:rPr>
              <a:t>de </a:t>
            </a:r>
            <a:r>
              <a:rPr lang="fr-FR" sz="2400" i="1" dirty="0" err="1">
                <a:solidFill>
                  <a:srgbClr val="00B0F0"/>
                </a:solidFill>
                <a:latin typeface="Myriad Pro" charset="0"/>
                <a:ea typeface="ＭＳ Ｐゴシック" pitchFamily="34" charset="-128"/>
              </a:rPr>
              <a:t>Vaccares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76674" y="3296017"/>
            <a:ext cx="3674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/>
              <a:t>Terrain: Réserve </a:t>
            </a:r>
            <a:r>
              <a:rPr lang="fr-FR" sz="1200" dirty="0"/>
              <a:t>nationale de Camargue </a:t>
            </a:r>
            <a:r>
              <a:rPr lang="fr-FR" sz="1200" dirty="0" smtClean="0"/>
              <a:t>+Tour </a:t>
            </a:r>
            <a:r>
              <a:rPr lang="fr-FR" sz="1200" dirty="0"/>
              <a:t>du </a:t>
            </a:r>
            <a:r>
              <a:rPr lang="fr-FR" sz="1200" dirty="0" err="1"/>
              <a:t>Valat</a:t>
            </a:r>
            <a:endParaRPr lang="fr-FR" sz="1200" dirty="0"/>
          </a:p>
        </p:txBody>
      </p:sp>
      <p:sp>
        <p:nvSpPr>
          <p:cNvPr id="12" name="Rectangle 11"/>
          <p:cNvSpPr/>
          <p:nvPr/>
        </p:nvSpPr>
        <p:spPr>
          <a:xfrm>
            <a:off x="755576" y="6492270"/>
            <a:ext cx="17883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/>
              <a:t>SPOT-5, programme ISIS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8428279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69876" y="1408113"/>
            <a:ext cx="5171280" cy="400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 err="1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Basse</a:t>
            </a:r>
            <a:r>
              <a:rPr lang="en-US" sz="240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 </a:t>
            </a:r>
            <a:r>
              <a:rPr lang="en-US" sz="2400" i="1" dirty="0" err="1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vallée</a:t>
            </a:r>
            <a:r>
              <a:rPr lang="en-US" sz="240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 de </a:t>
            </a:r>
            <a:r>
              <a:rPr lang="en-US" sz="2400" i="1" dirty="0" err="1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l’Aude</a:t>
            </a:r>
            <a:r>
              <a:rPr lang="en-US" sz="240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 </a:t>
            </a:r>
            <a:r>
              <a:rPr lang="fr-FR" sz="1400" b="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</a:rPr>
              <a:t>(</a:t>
            </a:r>
            <a:r>
              <a:rPr lang="fr-FR" sz="1400" b="0" i="1" dirty="0" err="1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</a:rPr>
              <a:t>Natura</a:t>
            </a:r>
            <a:r>
              <a:rPr lang="fr-FR" sz="1400" b="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</a:rPr>
              <a:t> 2000)</a:t>
            </a:r>
            <a:endParaRPr lang="fr-FR" sz="1400" b="0" i="1" dirty="0">
              <a:solidFill>
                <a:srgbClr val="00B0F0"/>
              </a:solidFill>
              <a:latin typeface="Myriad Pro" charset="0"/>
              <a:ea typeface="ＭＳ Ｐゴシック" pitchFamily="34" charset="-128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sz="240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 </a:t>
            </a:r>
          </a:p>
          <a:p>
            <a:pPr eaLnBrk="1" hangingPunct="1">
              <a:buFontTx/>
              <a:buChar char="-"/>
              <a:defRPr/>
            </a:pPr>
            <a:endParaRPr lang="en-US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FontTx/>
              <a:buChar char="-"/>
              <a:defRPr/>
            </a:pPr>
            <a:endParaRPr lang="en-US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FontTx/>
              <a:buChar char="-"/>
              <a:defRPr/>
            </a:pPr>
            <a:endParaRPr lang="en-US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7415" name="Groupe 1429"/>
          <p:cNvGrpSpPr>
            <a:grpSpLocks/>
          </p:cNvGrpSpPr>
          <p:nvPr/>
        </p:nvGrpSpPr>
        <p:grpSpPr bwMode="auto">
          <a:xfrm>
            <a:off x="34925" y="3358950"/>
            <a:ext cx="9017001" cy="2086171"/>
            <a:chOff x="675564" y="1905205"/>
            <a:chExt cx="8165715" cy="1890054"/>
          </a:xfrm>
        </p:grpSpPr>
        <p:grpSp>
          <p:nvGrpSpPr>
            <p:cNvPr id="17424" name="Groupe 1430"/>
            <p:cNvGrpSpPr>
              <a:grpSpLocks/>
            </p:cNvGrpSpPr>
            <p:nvPr/>
          </p:nvGrpSpPr>
          <p:grpSpPr bwMode="auto">
            <a:xfrm>
              <a:off x="6895955" y="2882031"/>
              <a:ext cx="82461" cy="435745"/>
              <a:chOff x="3882328" y="4289400"/>
              <a:chExt cx="82461" cy="435744"/>
            </a:xfrm>
          </p:grpSpPr>
          <p:cxnSp>
            <p:nvCxnSpPr>
              <p:cNvPr id="1699" name="Connecteur droit 1698"/>
              <p:cNvCxnSpPr/>
              <p:nvPr/>
            </p:nvCxnSpPr>
            <p:spPr>
              <a:xfrm>
                <a:off x="3924234" y="4437472"/>
                <a:ext cx="0" cy="287652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700" name="Ellipse 1699"/>
              <p:cNvSpPr/>
              <p:nvPr/>
            </p:nvSpPr>
            <p:spPr>
              <a:xfrm>
                <a:off x="3901232" y="4289332"/>
                <a:ext cx="46004" cy="143826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 kern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1701" name="Connecteur droit 1700"/>
              <p:cNvCxnSpPr/>
              <p:nvPr/>
            </p:nvCxnSpPr>
            <p:spPr>
              <a:xfrm flipV="1">
                <a:off x="3924234" y="4473429"/>
                <a:ext cx="35941" cy="35956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702" name="Connecteur droit 1701"/>
              <p:cNvCxnSpPr/>
              <p:nvPr/>
            </p:nvCxnSpPr>
            <p:spPr>
              <a:xfrm flipV="1">
                <a:off x="3928547" y="4545342"/>
                <a:ext cx="35940" cy="35956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703" name="Connecteur droit 1702"/>
              <p:cNvCxnSpPr/>
              <p:nvPr/>
            </p:nvCxnSpPr>
            <p:spPr>
              <a:xfrm flipV="1">
                <a:off x="3925672" y="4617255"/>
                <a:ext cx="35940" cy="35956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704" name="Connecteur droit 1703"/>
              <p:cNvCxnSpPr/>
              <p:nvPr/>
            </p:nvCxnSpPr>
            <p:spPr>
              <a:xfrm flipH="1" flipV="1">
                <a:off x="3882544" y="4579860"/>
                <a:ext cx="37378" cy="35956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705" name="Connecteur droit 1704"/>
              <p:cNvCxnSpPr/>
              <p:nvPr/>
            </p:nvCxnSpPr>
            <p:spPr>
              <a:xfrm flipH="1" flipV="1">
                <a:off x="3888294" y="4509385"/>
                <a:ext cx="37378" cy="35957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7425" name="Groupe 1431"/>
            <p:cNvGrpSpPr>
              <a:grpSpLocks noChangeAspect="1"/>
            </p:cNvGrpSpPr>
            <p:nvPr/>
          </p:nvGrpSpPr>
          <p:grpSpPr bwMode="auto">
            <a:xfrm>
              <a:off x="4914581" y="3051183"/>
              <a:ext cx="23182" cy="137447"/>
              <a:chOff x="4857911" y="3293328"/>
              <a:chExt cx="41212" cy="244351"/>
            </a:xfrm>
          </p:grpSpPr>
          <p:cxnSp>
            <p:nvCxnSpPr>
              <p:cNvPr id="17683" name="Connecteur droit 1689"/>
              <p:cNvCxnSpPr>
                <a:cxnSpLocks noChangeShapeType="1"/>
              </p:cNvCxnSpPr>
              <p:nvPr/>
            </p:nvCxnSpPr>
            <p:spPr bwMode="auto">
              <a:xfrm>
                <a:off x="4877315" y="3293328"/>
                <a:ext cx="0" cy="244351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84" name="Connecteur droit 1690"/>
              <p:cNvCxnSpPr>
                <a:cxnSpLocks noChangeShapeType="1"/>
              </p:cNvCxnSpPr>
              <p:nvPr/>
            </p:nvCxnSpPr>
            <p:spPr bwMode="auto">
              <a:xfrm flipV="1">
                <a:off x="4877315" y="3319784"/>
                <a:ext cx="21808" cy="45552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85" name="Connecteur droit 1691"/>
              <p:cNvCxnSpPr>
                <a:cxnSpLocks noChangeShapeType="1"/>
              </p:cNvCxnSpPr>
              <p:nvPr/>
            </p:nvCxnSpPr>
            <p:spPr bwMode="auto">
              <a:xfrm flipH="1" flipV="1">
                <a:off x="4857911" y="3329332"/>
                <a:ext cx="19404" cy="36004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86" name="Connecteur droit 1692"/>
              <p:cNvCxnSpPr>
                <a:cxnSpLocks noChangeShapeType="1"/>
              </p:cNvCxnSpPr>
              <p:nvPr/>
            </p:nvCxnSpPr>
            <p:spPr bwMode="auto">
              <a:xfrm flipH="1" flipV="1">
                <a:off x="4857911" y="3365336"/>
                <a:ext cx="19404" cy="36004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87" name="Connecteur droit 1693"/>
              <p:cNvCxnSpPr>
                <a:cxnSpLocks noChangeShapeType="1"/>
              </p:cNvCxnSpPr>
              <p:nvPr/>
            </p:nvCxnSpPr>
            <p:spPr bwMode="auto">
              <a:xfrm flipH="1" flipV="1">
                <a:off x="4857911" y="3401340"/>
                <a:ext cx="19404" cy="36004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88" name="Connecteur droit 1694"/>
              <p:cNvCxnSpPr>
                <a:cxnSpLocks noChangeShapeType="1"/>
              </p:cNvCxnSpPr>
              <p:nvPr/>
            </p:nvCxnSpPr>
            <p:spPr bwMode="auto">
              <a:xfrm flipH="1" flipV="1">
                <a:off x="4857911" y="3437344"/>
                <a:ext cx="19404" cy="36004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89" name="Connecteur droit 1695"/>
              <p:cNvCxnSpPr>
                <a:cxnSpLocks noChangeShapeType="1"/>
              </p:cNvCxnSpPr>
              <p:nvPr/>
            </p:nvCxnSpPr>
            <p:spPr bwMode="auto">
              <a:xfrm flipV="1">
                <a:off x="4877315" y="3363858"/>
                <a:ext cx="21808" cy="45552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90" name="Connecteur droit 1696"/>
              <p:cNvCxnSpPr>
                <a:cxnSpLocks noChangeShapeType="1"/>
              </p:cNvCxnSpPr>
              <p:nvPr/>
            </p:nvCxnSpPr>
            <p:spPr bwMode="auto">
              <a:xfrm flipV="1">
                <a:off x="4877315" y="3400204"/>
                <a:ext cx="21808" cy="45552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91" name="Connecteur droit 1697"/>
              <p:cNvCxnSpPr>
                <a:cxnSpLocks noChangeShapeType="1"/>
              </p:cNvCxnSpPr>
              <p:nvPr/>
            </p:nvCxnSpPr>
            <p:spPr bwMode="auto">
              <a:xfrm flipV="1">
                <a:off x="4877315" y="3439126"/>
                <a:ext cx="21808" cy="45552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7426" name="Groupe 1432"/>
            <p:cNvGrpSpPr>
              <a:grpSpLocks noChangeAspect="1"/>
            </p:cNvGrpSpPr>
            <p:nvPr/>
          </p:nvGrpSpPr>
          <p:grpSpPr bwMode="auto">
            <a:xfrm>
              <a:off x="4961667" y="3074881"/>
              <a:ext cx="23182" cy="137447"/>
              <a:chOff x="4857911" y="3293328"/>
              <a:chExt cx="41212" cy="244351"/>
            </a:xfrm>
          </p:grpSpPr>
          <p:cxnSp>
            <p:nvCxnSpPr>
              <p:cNvPr id="17674" name="Connecteur droit 1680"/>
              <p:cNvCxnSpPr>
                <a:cxnSpLocks noChangeShapeType="1"/>
              </p:cNvCxnSpPr>
              <p:nvPr/>
            </p:nvCxnSpPr>
            <p:spPr bwMode="auto">
              <a:xfrm>
                <a:off x="4877315" y="3293328"/>
                <a:ext cx="0" cy="244351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75" name="Connecteur droit 1681"/>
              <p:cNvCxnSpPr>
                <a:cxnSpLocks noChangeShapeType="1"/>
              </p:cNvCxnSpPr>
              <p:nvPr/>
            </p:nvCxnSpPr>
            <p:spPr bwMode="auto">
              <a:xfrm flipV="1">
                <a:off x="4877315" y="3319784"/>
                <a:ext cx="21808" cy="45552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76" name="Connecteur droit 1682"/>
              <p:cNvCxnSpPr>
                <a:cxnSpLocks noChangeShapeType="1"/>
              </p:cNvCxnSpPr>
              <p:nvPr/>
            </p:nvCxnSpPr>
            <p:spPr bwMode="auto">
              <a:xfrm flipH="1" flipV="1">
                <a:off x="4857911" y="3329332"/>
                <a:ext cx="19404" cy="36004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77" name="Connecteur droit 1683"/>
              <p:cNvCxnSpPr>
                <a:cxnSpLocks noChangeShapeType="1"/>
              </p:cNvCxnSpPr>
              <p:nvPr/>
            </p:nvCxnSpPr>
            <p:spPr bwMode="auto">
              <a:xfrm flipH="1" flipV="1">
                <a:off x="4857911" y="3365336"/>
                <a:ext cx="19404" cy="36004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78" name="Connecteur droit 1684"/>
              <p:cNvCxnSpPr>
                <a:cxnSpLocks noChangeShapeType="1"/>
              </p:cNvCxnSpPr>
              <p:nvPr/>
            </p:nvCxnSpPr>
            <p:spPr bwMode="auto">
              <a:xfrm flipH="1" flipV="1">
                <a:off x="4857911" y="3401340"/>
                <a:ext cx="19404" cy="36004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79" name="Connecteur droit 1685"/>
              <p:cNvCxnSpPr>
                <a:cxnSpLocks noChangeShapeType="1"/>
              </p:cNvCxnSpPr>
              <p:nvPr/>
            </p:nvCxnSpPr>
            <p:spPr bwMode="auto">
              <a:xfrm flipH="1" flipV="1">
                <a:off x="4857911" y="3437344"/>
                <a:ext cx="19404" cy="36004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80" name="Connecteur droit 1686"/>
              <p:cNvCxnSpPr>
                <a:cxnSpLocks noChangeShapeType="1"/>
              </p:cNvCxnSpPr>
              <p:nvPr/>
            </p:nvCxnSpPr>
            <p:spPr bwMode="auto">
              <a:xfrm flipV="1">
                <a:off x="4877315" y="3363858"/>
                <a:ext cx="21808" cy="45552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81" name="Connecteur droit 1687"/>
              <p:cNvCxnSpPr>
                <a:cxnSpLocks noChangeShapeType="1"/>
              </p:cNvCxnSpPr>
              <p:nvPr/>
            </p:nvCxnSpPr>
            <p:spPr bwMode="auto">
              <a:xfrm flipV="1">
                <a:off x="4877315" y="3400204"/>
                <a:ext cx="21808" cy="45552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82" name="Connecteur droit 1688"/>
              <p:cNvCxnSpPr>
                <a:cxnSpLocks noChangeShapeType="1"/>
              </p:cNvCxnSpPr>
              <p:nvPr/>
            </p:nvCxnSpPr>
            <p:spPr bwMode="auto">
              <a:xfrm flipV="1">
                <a:off x="4877315" y="3439126"/>
                <a:ext cx="21808" cy="45552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7427" name="Groupe 1433"/>
            <p:cNvGrpSpPr>
              <a:grpSpLocks noChangeAspect="1"/>
            </p:cNvGrpSpPr>
            <p:nvPr/>
          </p:nvGrpSpPr>
          <p:grpSpPr bwMode="auto">
            <a:xfrm>
              <a:off x="5016482" y="3098579"/>
              <a:ext cx="23182" cy="137447"/>
              <a:chOff x="4857911" y="3293328"/>
              <a:chExt cx="41212" cy="244351"/>
            </a:xfrm>
          </p:grpSpPr>
          <p:cxnSp>
            <p:nvCxnSpPr>
              <p:cNvPr id="17665" name="Connecteur droit 1671"/>
              <p:cNvCxnSpPr>
                <a:cxnSpLocks noChangeShapeType="1"/>
              </p:cNvCxnSpPr>
              <p:nvPr/>
            </p:nvCxnSpPr>
            <p:spPr bwMode="auto">
              <a:xfrm>
                <a:off x="4877315" y="3293328"/>
                <a:ext cx="0" cy="244351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66" name="Connecteur droit 1672"/>
              <p:cNvCxnSpPr>
                <a:cxnSpLocks noChangeShapeType="1"/>
              </p:cNvCxnSpPr>
              <p:nvPr/>
            </p:nvCxnSpPr>
            <p:spPr bwMode="auto">
              <a:xfrm flipV="1">
                <a:off x="4877315" y="3319784"/>
                <a:ext cx="21808" cy="45552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67" name="Connecteur droit 1673"/>
              <p:cNvCxnSpPr>
                <a:cxnSpLocks noChangeShapeType="1"/>
              </p:cNvCxnSpPr>
              <p:nvPr/>
            </p:nvCxnSpPr>
            <p:spPr bwMode="auto">
              <a:xfrm flipH="1" flipV="1">
                <a:off x="4857911" y="3329332"/>
                <a:ext cx="19404" cy="36004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68" name="Connecteur droit 1674"/>
              <p:cNvCxnSpPr>
                <a:cxnSpLocks noChangeShapeType="1"/>
              </p:cNvCxnSpPr>
              <p:nvPr/>
            </p:nvCxnSpPr>
            <p:spPr bwMode="auto">
              <a:xfrm flipH="1" flipV="1">
                <a:off x="4857911" y="3365336"/>
                <a:ext cx="19404" cy="36004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69" name="Connecteur droit 1675"/>
              <p:cNvCxnSpPr>
                <a:cxnSpLocks noChangeShapeType="1"/>
              </p:cNvCxnSpPr>
              <p:nvPr/>
            </p:nvCxnSpPr>
            <p:spPr bwMode="auto">
              <a:xfrm flipH="1" flipV="1">
                <a:off x="4857911" y="3401340"/>
                <a:ext cx="19404" cy="36004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70" name="Connecteur droit 1676"/>
              <p:cNvCxnSpPr>
                <a:cxnSpLocks noChangeShapeType="1"/>
              </p:cNvCxnSpPr>
              <p:nvPr/>
            </p:nvCxnSpPr>
            <p:spPr bwMode="auto">
              <a:xfrm flipH="1" flipV="1">
                <a:off x="4857911" y="3437344"/>
                <a:ext cx="19404" cy="36004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71" name="Connecteur droit 1677"/>
              <p:cNvCxnSpPr>
                <a:cxnSpLocks noChangeShapeType="1"/>
              </p:cNvCxnSpPr>
              <p:nvPr/>
            </p:nvCxnSpPr>
            <p:spPr bwMode="auto">
              <a:xfrm flipV="1">
                <a:off x="4877315" y="3363858"/>
                <a:ext cx="21808" cy="45552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72" name="Connecteur droit 1678"/>
              <p:cNvCxnSpPr>
                <a:cxnSpLocks noChangeShapeType="1"/>
              </p:cNvCxnSpPr>
              <p:nvPr/>
            </p:nvCxnSpPr>
            <p:spPr bwMode="auto">
              <a:xfrm flipV="1">
                <a:off x="4877315" y="3400204"/>
                <a:ext cx="21808" cy="45552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73" name="Connecteur droit 1679"/>
              <p:cNvCxnSpPr>
                <a:cxnSpLocks noChangeShapeType="1"/>
              </p:cNvCxnSpPr>
              <p:nvPr/>
            </p:nvCxnSpPr>
            <p:spPr bwMode="auto">
              <a:xfrm flipV="1">
                <a:off x="4877315" y="3439126"/>
                <a:ext cx="21808" cy="45552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7428" name="Groupe 1434"/>
            <p:cNvGrpSpPr>
              <a:grpSpLocks noChangeAspect="1"/>
            </p:cNvGrpSpPr>
            <p:nvPr/>
          </p:nvGrpSpPr>
          <p:grpSpPr bwMode="auto">
            <a:xfrm>
              <a:off x="5071295" y="3130005"/>
              <a:ext cx="23182" cy="137447"/>
              <a:chOff x="4857911" y="3293328"/>
              <a:chExt cx="41212" cy="244351"/>
            </a:xfrm>
          </p:grpSpPr>
          <p:cxnSp>
            <p:nvCxnSpPr>
              <p:cNvPr id="17656" name="Connecteur droit 1662"/>
              <p:cNvCxnSpPr>
                <a:cxnSpLocks noChangeShapeType="1"/>
              </p:cNvCxnSpPr>
              <p:nvPr/>
            </p:nvCxnSpPr>
            <p:spPr bwMode="auto">
              <a:xfrm>
                <a:off x="4877315" y="3293328"/>
                <a:ext cx="0" cy="244351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57" name="Connecteur droit 1663"/>
              <p:cNvCxnSpPr>
                <a:cxnSpLocks noChangeShapeType="1"/>
              </p:cNvCxnSpPr>
              <p:nvPr/>
            </p:nvCxnSpPr>
            <p:spPr bwMode="auto">
              <a:xfrm flipV="1">
                <a:off x="4877315" y="3319784"/>
                <a:ext cx="21808" cy="45552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58" name="Connecteur droit 1664"/>
              <p:cNvCxnSpPr>
                <a:cxnSpLocks noChangeShapeType="1"/>
              </p:cNvCxnSpPr>
              <p:nvPr/>
            </p:nvCxnSpPr>
            <p:spPr bwMode="auto">
              <a:xfrm flipH="1" flipV="1">
                <a:off x="4857911" y="3329332"/>
                <a:ext cx="19404" cy="36004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59" name="Connecteur droit 1665"/>
              <p:cNvCxnSpPr>
                <a:cxnSpLocks noChangeShapeType="1"/>
              </p:cNvCxnSpPr>
              <p:nvPr/>
            </p:nvCxnSpPr>
            <p:spPr bwMode="auto">
              <a:xfrm flipH="1" flipV="1">
                <a:off x="4857911" y="3365336"/>
                <a:ext cx="19404" cy="36004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60" name="Connecteur droit 1666"/>
              <p:cNvCxnSpPr>
                <a:cxnSpLocks noChangeShapeType="1"/>
              </p:cNvCxnSpPr>
              <p:nvPr/>
            </p:nvCxnSpPr>
            <p:spPr bwMode="auto">
              <a:xfrm flipH="1" flipV="1">
                <a:off x="4857911" y="3401340"/>
                <a:ext cx="19404" cy="36004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61" name="Connecteur droit 1667"/>
              <p:cNvCxnSpPr>
                <a:cxnSpLocks noChangeShapeType="1"/>
              </p:cNvCxnSpPr>
              <p:nvPr/>
            </p:nvCxnSpPr>
            <p:spPr bwMode="auto">
              <a:xfrm flipH="1" flipV="1">
                <a:off x="4857911" y="3437344"/>
                <a:ext cx="19404" cy="36004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62" name="Connecteur droit 1668"/>
              <p:cNvCxnSpPr>
                <a:cxnSpLocks noChangeShapeType="1"/>
              </p:cNvCxnSpPr>
              <p:nvPr/>
            </p:nvCxnSpPr>
            <p:spPr bwMode="auto">
              <a:xfrm flipV="1">
                <a:off x="4877315" y="3363858"/>
                <a:ext cx="21808" cy="45552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63" name="Connecteur droit 1669"/>
              <p:cNvCxnSpPr>
                <a:cxnSpLocks noChangeShapeType="1"/>
              </p:cNvCxnSpPr>
              <p:nvPr/>
            </p:nvCxnSpPr>
            <p:spPr bwMode="auto">
              <a:xfrm flipV="1">
                <a:off x="4877315" y="3400204"/>
                <a:ext cx="21808" cy="45552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64" name="Connecteur droit 1670"/>
              <p:cNvCxnSpPr>
                <a:cxnSpLocks noChangeShapeType="1"/>
              </p:cNvCxnSpPr>
              <p:nvPr/>
            </p:nvCxnSpPr>
            <p:spPr bwMode="auto">
              <a:xfrm flipV="1">
                <a:off x="4877315" y="3439126"/>
                <a:ext cx="21808" cy="45552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7429" name="Groupe 1435"/>
            <p:cNvGrpSpPr>
              <a:grpSpLocks noChangeAspect="1"/>
            </p:cNvGrpSpPr>
            <p:nvPr/>
          </p:nvGrpSpPr>
          <p:grpSpPr bwMode="auto">
            <a:xfrm>
              <a:off x="5126110" y="3145975"/>
              <a:ext cx="23182" cy="137447"/>
              <a:chOff x="4857911" y="3293328"/>
              <a:chExt cx="41212" cy="244351"/>
            </a:xfrm>
          </p:grpSpPr>
          <p:cxnSp>
            <p:nvCxnSpPr>
              <p:cNvPr id="17647" name="Connecteur droit 1653"/>
              <p:cNvCxnSpPr>
                <a:cxnSpLocks noChangeShapeType="1"/>
              </p:cNvCxnSpPr>
              <p:nvPr/>
            </p:nvCxnSpPr>
            <p:spPr bwMode="auto">
              <a:xfrm>
                <a:off x="4877315" y="3293328"/>
                <a:ext cx="0" cy="244351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48" name="Connecteur droit 1654"/>
              <p:cNvCxnSpPr>
                <a:cxnSpLocks noChangeShapeType="1"/>
              </p:cNvCxnSpPr>
              <p:nvPr/>
            </p:nvCxnSpPr>
            <p:spPr bwMode="auto">
              <a:xfrm flipV="1">
                <a:off x="4877315" y="3319784"/>
                <a:ext cx="21808" cy="45552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49" name="Connecteur droit 1655"/>
              <p:cNvCxnSpPr>
                <a:cxnSpLocks noChangeShapeType="1"/>
              </p:cNvCxnSpPr>
              <p:nvPr/>
            </p:nvCxnSpPr>
            <p:spPr bwMode="auto">
              <a:xfrm flipH="1" flipV="1">
                <a:off x="4857911" y="3329332"/>
                <a:ext cx="19404" cy="36004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50" name="Connecteur droit 1656"/>
              <p:cNvCxnSpPr>
                <a:cxnSpLocks noChangeShapeType="1"/>
              </p:cNvCxnSpPr>
              <p:nvPr/>
            </p:nvCxnSpPr>
            <p:spPr bwMode="auto">
              <a:xfrm flipH="1" flipV="1">
                <a:off x="4857911" y="3365336"/>
                <a:ext cx="19404" cy="36004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51" name="Connecteur droit 1657"/>
              <p:cNvCxnSpPr>
                <a:cxnSpLocks noChangeShapeType="1"/>
              </p:cNvCxnSpPr>
              <p:nvPr/>
            </p:nvCxnSpPr>
            <p:spPr bwMode="auto">
              <a:xfrm flipH="1" flipV="1">
                <a:off x="4857911" y="3401340"/>
                <a:ext cx="19404" cy="36004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52" name="Connecteur droit 1658"/>
              <p:cNvCxnSpPr>
                <a:cxnSpLocks noChangeShapeType="1"/>
              </p:cNvCxnSpPr>
              <p:nvPr/>
            </p:nvCxnSpPr>
            <p:spPr bwMode="auto">
              <a:xfrm flipH="1" flipV="1">
                <a:off x="4857911" y="3437344"/>
                <a:ext cx="19404" cy="36004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53" name="Connecteur droit 1659"/>
              <p:cNvCxnSpPr>
                <a:cxnSpLocks noChangeShapeType="1"/>
              </p:cNvCxnSpPr>
              <p:nvPr/>
            </p:nvCxnSpPr>
            <p:spPr bwMode="auto">
              <a:xfrm flipV="1">
                <a:off x="4877315" y="3363858"/>
                <a:ext cx="21808" cy="45552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54" name="Connecteur droit 1660"/>
              <p:cNvCxnSpPr>
                <a:cxnSpLocks noChangeShapeType="1"/>
              </p:cNvCxnSpPr>
              <p:nvPr/>
            </p:nvCxnSpPr>
            <p:spPr bwMode="auto">
              <a:xfrm flipV="1">
                <a:off x="4877315" y="3400204"/>
                <a:ext cx="21808" cy="45552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55" name="Connecteur droit 1661"/>
              <p:cNvCxnSpPr>
                <a:cxnSpLocks noChangeShapeType="1"/>
              </p:cNvCxnSpPr>
              <p:nvPr/>
            </p:nvCxnSpPr>
            <p:spPr bwMode="auto">
              <a:xfrm flipV="1">
                <a:off x="4877315" y="3439126"/>
                <a:ext cx="21808" cy="45552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7430" name="Groupe 1436"/>
            <p:cNvGrpSpPr>
              <a:grpSpLocks noChangeAspect="1"/>
            </p:cNvGrpSpPr>
            <p:nvPr/>
          </p:nvGrpSpPr>
          <p:grpSpPr bwMode="auto">
            <a:xfrm>
              <a:off x="5168043" y="3169673"/>
              <a:ext cx="23182" cy="137447"/>
              <a:chOff x="4857911" y="3293328"/>
              <a:chExt cx="41212" cy="244351"/>
            </a:xfrm>
          </p:grpSpPr>
          <p:cxnSp>
            <p:nvCxnSpPr>
              <p:cNvPr id="17638" name="Connecteur droit 1644"/>
              <p:cNvCxnSpPr>
                <a:cxnSpLocks noChangeShapeType="1"/>
              </p:cNvCxnSpPr>
              <p:nvPr/>
            </p:nvCxnSpPr>
            <p:spPr bwMode="auto">
              <a:xfrm>
                <a:off x="4877315" y="3293328"/>
                <a:ext cx="0" cy="244351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39" name="Connecteur droit 1645"/>
              <p:cNvCxnSpPr>
                <a:cxnSpLocks noChangeShapeType="1"/>
              </p:cNvCxnSpPr>
              <p:nvPr/>
            </p:nvCxnSpPr>
            <p:spPr bwMode="auto">
              <a:xfrm flipV="1">
                <a:off x="4877315" y="3319784"/>
                <a:ext cx="21808" cy="45552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40" name="Connecteur droit 1646"/>
              <p:cNvCxnSpPr>
                <a:cxnSpLocks noChangeShapeType="1"/>
              </p:cNvCxnSpPr>
              <p:nvPr/>
            </p:nvCxnSpPr>
            <p:spPr bwMode="auto">
              <a:xfrm flipH="1" flipV="1">
                <a:off x="4857911" y="3329332"/>
                <a:ext cx="19404" cy="36004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41" name="Connecteur droit 1647"/>
              <p:cNvCxnSpPr>
                <a:cxnSpLocks noChangeShapeType="1"/>
              </p:cNvCxnSpPr>
              <p:nvPr/>
            </p:nvCxnSpPr>
            <p:spPr bwMode="auto">
              <a:xfrm flipH="1" flipV="1">
                <a:off x="4857911" y="3365336"/>
                <a:ext cx="19404" cy="36004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42" name="Connecteur droit 1648"/>
              <p:cNvCxnSpPr>
                <a:cxnSpLocks noChangeShapeType="1"/>
              </p:cNvCxnSpPr>
              <p:nvPr/>
            </p:nvCxnSpPr>
            <p:spPr bwMode="auto">
              <a:xfrm flipH="1" flipV="1">
                <a:off x="4857911" y="3401340"/>
                <a:ext cx="19404" cy="36004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43" name="Connecteur droit 1649"/>
              <p:cNvCxnSpPr>
                <a:cxnSpLocks noChangeShapeType="1"/>
              </p:cNvCxnSpPr>
              <p:nvPr/>
            </p:nvCxnSpPr>
            <p:spPr bwMode="auto">
              <a:xfrm flipH="1" flipV="1">
                <a:off x="4857911" y="3437344"/>
                <a:ext cx="19404" cy="36004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44" name="Connecteur droit 1650"/>
              <p:cNvCxnSpPr>
                <a:cxnSpLocks noChangeShapeType="1"/>
              </p:cNvCxnSpPr>
              <p:nvPr/>
            </p:nvCxnSpPr>
            <p:spPr bwMode="auto">
              <a:xfrm flipV="1">
                <a:off x="4877315" y="3363858"/>
                <a:ext cx="21808" cy="45552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45" name="Connecteur droit 1651"/>
              <p:cNvCxnSpPr>
                <a:cxnSpLocks noChangeShapeType="1"/>
              </p:cNvCxnSpPr>
              <p:nvPr/>
            </p:nvCxnSpPr>
            <p:spPr bwMode="auto">
              <a:xfrm flipV="1">
                <a:off x="4877315" y="3400204"/>
                <a:ext cx="21808" cy="45552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46" name="Connecteur droit 1652"/>
              <p:cNvCxnSpPr>
                <a:cxnSpLocks noChangeShapeType="1"/>
              </p:cNvCxnSpPr>
              <p:nvPr/>
            </p:nvCxnSpPr>
            <p:spPr bwMode="auto">
              <a:xfrm flipV="1">
                <a:off x="4877315" y="3439126"/>
                <a:ext cx="21808" cy="45552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7431" name="Groupe 1437"/>
            <p:cNvGrpSpPr>
              <a:grpSpLocks noChangeAspect="1"/>
            </p:cNvGrpSpPr>
            <p:nvPr/>
          </p:nvGrpSpPr>
          <p:grpSpPr bwMode="auto">
            <a:xfrm>
              <a:off x="5204826" y="3165034"/>
              <a:ext cx="23182" cy="137447"/>
              <a:chOff x="4857911" y="3293328"/>
              <a:chExt cx="41212" cy="244351"/>
            </a:xfrm>
          </p:grpSpPr>
          <p:cxnSp>
            <p:nvCxnSpPr>
              <p:cNvPr id="17629" name="Connecteur droit 1635"/>
              <p:cNvCxnSpPr>
                <a:cxnSpLocks noChangeShapeType="1"/>
              </p:cNvCxnSpPr>
              <p:nvPr/>
            </p:nvCxnSpPr>
            <p:spPr bwMode="auto">
              <a:xfrm>
                <a:off x="4877315" y="3293328"/>
                <a:ext cx="0" cy="244351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30" name="Connecteur droit 1636"/>
              <p:cNvCxnSpPr>
                <a:cxnSpLocks noChangeShapeType="1"/>
              </p:cNvCxnSpPr>
              <p:nvPr/>
            </p:nvCxnSpPr>
            <p:spPr bwMode="auto">
              <a:xfrm flipV="1">
                <a:off x="4877315" y="3319784"/>
                <a:ext cx="21808" cy="45552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31" name="Connecteur droit 1637"/>
              <p:cNvCxnSpPr>
                <a:cxnSpLocks noChangeShapeType="1"/>
              </p:cNvCxnSpPr>
              <p:nvPr/>
            </p:nvCxnSpPr>
            <p:spPr bwMode="auto">
              <a:xfrm flipH="1" flipV="1">
                <a:off x="4857911" y="3329332"/>
                <a:ext cx="19404" cy="36004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32" name="Connecteur droit 1638"/>
              <p:cNvCxnSpPr>
                <a:cxnSpLocks noChangeShapeType="1"/>
              </p:cNvCxnSpPr>
              <p:nvPr/>
            </p:nvCxnSpPr>
            <p:spPr bwMode="auto">
              <a:xfrm flipH="1" flipV="1">
                <a:off x="4857911" y="3365336"/>
                <a:ext cx="19404" cy="36004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33" name="Connecteur droit 1639"/>
              <p:cNvCxnSpPr>
                <a:cxnSpLocks noChangeShapeType="1"/>
              </p:cNvCxnSpPr>
              <p:nvPr/>
            </p:nvCxnSpPr>
            <p:spPr bwMode="auto">
              <a:xfrm flipH="1" flipV="1">
                <a:off x="4857911" y="3401340"/>
                <a:ext cx="19404" cy="36004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34" name="Connecteur droit 1640"/>
              <p:cNvCxnSpPr>
                <a:cxnSpLocks noChangeShapeType="1"/>
              </p:cNvCxnSpPr>
              <p:nvPr/>
            </p:nvCxnSpPr>
            <p:spPr bwMode="auto">
              <a:xfrm flipH="1" flipV="1">
                <a:off x="4857911" y="3437344"/>
                <a:ext cx="19404" cy="36004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35" name="Connecteur droit 1641"/>
              <p:cNvCxnSpPr>
                <a:cxnSpLocks noChangeShapeType="1"/>
              </p:cNvCxnSpPr>
              <p:nvPr/>
            </p:nvCxnSpPr>
            <p:spPr bwMode="auto">
              <a:xfrm flipV="1">
                <a:off x="4877315" y="3363858"/>
                <a:ext cx="21808" cy="45552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36" name="Connecteur droit 1642"/>
              <p:cNvCxnSpPr>
                <a:cxnSpLocks noChangeShapeType="1"/>
              </p:cNvCxnSpPr>
              <p:nvPr/>
            </p:nvCxnSpPr>
            <p:spPr bwMode="auto">
              <a:xfrm flipV="1">
                <a:off x="4877315" y="3400204"/>
                <a:ext cx="21808" cy="45552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37" name="Connecteur droit 1643"/>
              <p:cNvCxnSpPr>
                <a:cxnSpLocks noChangeShapeType="1"/>
              </p:cNvCxnSpPr>
              <p:nvPr/>
            </p:nvCxnSpPr>
            <p:spPr bwMode="auto">
              <a:xfrm flipV="1">
                <a:off x="4877315" y="3439126"/>
                <a:ext cx="21808" cy="45552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7432" name="Groupe 1438"/>
            <p:cNvGrpSpPr>
              <a:grpSpLocks noChangeAspect="1"/>
            </p:cNvGrpSpPr>
            <p:nvPr/>
          </p:nvGrpSpPr>
          <p:grpSpPr bwMode="auto">
            <a:xfrm>
              <a:off x="5241607" y="3181005"/>
              <a:ext cx="23182" cy="137447"/>
              <a:chOff x="4857911" y="3293328"/>
              <a:chExt cx="41212" cy="244351"/>
            </a:xfrm>
          </p:grpSpPr>
          <p:cxnSp>
            <p:nvCxnSpPr>
              <p:cNvPr id="17620" name="Connecteur droit 1626"/>
              <p:cNvCxnSpPr>
                <a:cxnSpLocks noChangeShapeType="1"/>
              </p:cNvCxnSpPr>
              <p:nvPr/>
            </p:nvCxnSpPr>
            <p:spPr bwMode="auto">
              <a:xfrm>
                <a:off x="4877315" y="3293328"/>
                <a:ext cx="0" cy="244351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21" name="Connecteur droit 1627"/>
              <p:cNvCxnSpPr>
                <a:cxnSpLocks noChangeShapeType="1"/>
              </p:cNvCxnSpPr>
              <p:nvPr/>
            </p:nvCxnSpPr>
            <p:spPr bwMode="auto">
              <a:xfrm flipV="1">
                <a:off x="4877315" y="3319784"/>
                <a:ext cx="21808" cy="45552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22" name="Connecteur droit 1628"/>
              <p:cNvCxnSpPr>
                <a:cxnSpLocks noChangeShapeType="1"/>
              </p:cNvCxnSpPr>
              <p:nvPr/>
            </p:nvCxnSpPr>
            <p:spPr bwMode="auto">
              <a:xfrm flipH="1" flipV="1">
                <a:off x="4857911" y="3329332"/>
                <a:ext cx="19404" cy="36004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23" name="Connecteur droit 1629"/>
              <p:cNvCxnSpPr>
                <a:cxnSpLocks noChangeShapeType="1"/>
              </p:cNvCxnSpPr>
              <p:nvPr/>
            </p:nvCxnSpPr>
            <p:spPr bwMode="auto">
              <a:xfrm flipH="1" flipV="1">
                <a:off x="4857911" y="3365336"/>
                <a:ext cx="19404" cy="36004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24" name="Connecteur droit 1630"/>
              <p:cNvCxnSpPr>
                <a:cxnSpLocks noChangeShapeType="1"/>
              </p:cNvCxnSpPr>
              <p:nvPr/>
            </p:nvCxnSpPr>
            <p:spPr bwMode="auto">
              <a:xfrm flipH="1" flipV="1">
                <a:off x="4857911" y="3401340"/>
                <a:ext cx="19404" cy="36004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25" name="Connecteur droit 1631"/>
              <p:cNvCxnSpPr>
                <a:cxnSpLocks noChangeShapeType="1"/>
              </p:cNvCxnSpPr>
              <p:nvPr/>
            </p:nvCxnSpPr>
            <p:spPr bwMode="auto">
              <a:xfrm flipH="1" flipV="1">
                <a:off x="4857911" y="3437344"/>
                <a:ext cx="19404" cy="36004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26" name="Connecteur droit 1632"/>
              <p:cNvCxnSpPr>
                <a:cxnSpLocks noChangeShapeType="1"/>
              </p:cNvCxnSpPr>
              <p:nvPr/>
            </p:nvCxnSpPr>
            <p:spPr bwMode="auto">
              <a:xfrm flipV="1">
                <a:off x="4877315" y="3363858"/>
                <a:ext cx="21808" cy="45552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27" name="Connecteur droit 1633"/>
              <p:cNvCxnSpPr>
                <a:cxnSpLocks noChangeShapeType="1"/>
              </p:cNvCxnSpPr>
              <p:nvPr/>
            </p:nvCxnSpPr>
            <p:spPr bwMode="auto">
              <a:xfrm flipV="1">
                <a:off x="4877315" y="3400204"/>
                <a:ext cx="21808" cy="45552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28" name="Connecteur droit 1634"/>
              <p:cNvCxnSpPr>
                <a:cxnSpLocks noChangeShapeType="1"/>
              </p:cNvCxnSpPr>
              <p:nvPr/>
            </p:nvCxnSpPr>
            <p:spPr bwMode="auto">
              <a:xfrm flipV="1">
                <a:off x="4877315" y="3439126"/>
                <a:ext cx="21808" cy="45552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7433" name="Groupe 1439"/>
            <p:cNvGrpSpPr>
              <a:grpSpLocks noChangeAspect="1"/>
            </p:cNvGrpSpPr>
            <p:nvPr/>
          </p:nvGrpSpPr>
          <p:grpSpPr bwMode="auto">
            <a:xfrm>
              <a:off x="5278390" y="3196975"/>
              <a:ext cx="23182" cy="137447"/>
              <a:chOff x="4857911" y="3293328"/>
              <a:chExt cx="41212" cy="244351"/>
            </a:xfrm>
          </p:grpSpPr>
          <p:cxnSp>
            <p:nvCxnSpPr>
              <p:cNvPr id="17611" name="Connecteur droit 1617"/>
              <p:cNvCxnSpPr>
                <a:cxnSpLocks noChangeShapeType="1"/>
              </p:cNvCxnSpPr>
              <p:nvPr/>
            </p:nvCxnSpPr>
            <p:spPr bwMode="auto">
              <a:xfrm>
                <a:off x="4877315" y="3293328"/>
                <a:ext cx="0" cy="244351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12" name="Connecteur droit 1618"/>
              <p:cNvCxnSpPr>
                <a:cxnSpLocks noChangeShapeType="1"/>
              </p:cNvCxnSpPr>
              <p:nvPr/>
            </p:nvCxnSpPr>
            <p:spPr bwMode="auto">
              <a:xfrm flipV="1">
                <a:off x="4877315" y="3319784"/>
                <a:ext cx="21808" cy="45552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13" name="Connecteur droit 1619"/>
              <p:cNvCxnSpPr>
                <a:cxnSpLocks noChangeShapeType="1"/>
              </p:cNvCxnSpPr>
              <p:nvPr/>
            </p:nvCxnSpPr>
            <p:spPr bwMode="auto">
              <a:xfrm flipH="1" flipV="1">
                <a:off x="4857911" y="3329332"/>
                <a:ext cx="19404" cy="36004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14" name="Connecteur droit 1620"/>
              <p:cNvCxnSpPr>
                <a:cxnSpLocks noChangeShapeType="1"/>
              </p:cNvCxnSpPr>
              <p:nvPr/>
            </p:nvCxnSpPr>
            <p:spPr bwMode="auto">
              <a:xfrm flipH="1" flipV="1">
                <a:off x="4857911" y="3365336"/>
                <a:ext cx="19404" cy="36004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15" name="Connecteur droit 1621"/>
              <p:cNvCxnSpPr>
                <a:cxnSpLocks noChangeShapeType="1"/>
              </p:cNvCxnSpPr>
              <p:nvPr/>
            </p:nvCxnSpPr>
            <p:spPr bwMode="auto">
              <a:xfrm flipH="1" flipV="1">
                <a:off x="4857911" y="3401340"/>
                <a:ext cx="19404" cy="36004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16" name="Connecteur droit 1622"/>
              <p:cNvCxnSpPr>
                <a:cxnSpLocks noChangeShapeType="1"/>
              </p:cNvCxnSpPr>
              <p:nvPr/>
            </p:nvCxnSpPr>
            <p:spPr bwMode="auto">
              <a:xfrm flipH="1" flipV="1">
                <a:off x="4857911" y="3437344"/>
                <a:ext cx="19404" cy="36004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17" name="Connecteur droit 1623"/>
              <p:cNvCxnSpPr>
                <a:cxnSpLocks noChangeShapeType="1"/>
              </p:cNvCxnSpPr>
              <p:nvPr/>
            </p:nvCxnSpPr>
            <p:spPr bwMode="auto">
              <a:xfrm flipV="1">
                <a:off x="4877315" y="3363858"/>
                <a:ext cx="21808" cy="45552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18" name="Connecteur droit 1624"/>
              <p:cNvCxnSpPr>
                <a:cxnSpLocks noChangeShapeType="1"/>
              </p:cNvCxnSpPr>
              <p:nvPr/>
            </p:nvCxnSpPr>
            <p:spPr bwMode="auto">
              <a:xfrm flipV="1">
                <a:off x="4877315" y="3400204"/>
                <a:ext cx="21808" cy="45552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19" name="Connecteur droit 1625"/>
              <p:cNvCxnSpPr>
                <a:cxnSpLocks noChangeShapeType="1"/>
              </p:cNvCxnSpPr>
              <p:nvPr/>
            </p:nvCxnSpPr>
            <p:spPr bwMode="auto">
              <a:xfrm flipV="1">
                <a:off x="4877315" y="3439126"/>
                <a:ext cx="21808" cy="45552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7434" name="Groupe 1440"/>
            <p:cNvGrpSpPr>
              <a:grpSpLocks noChangeAspect="1"/>
            </p:cNvGrpSpPr>
            <p:nvPr/>
          </p:nvGrpSpPr>
          <p:grpSpPr bwMode="auto">
            <a:xfrm>
              <a:off x="5315172" y="3212945"/>
              <a:ext cx="23182" cy="137447"/>
              <a:chOff x="4857911" y="3293328"/>
              <a:chExt cx="41212" cy="244351"/>
            </a:xfrm>
          </p:grpSpPr>
          <p:cxnSp>
            <p:nvCxnSpPr>
              <p:cNvPr id="17602" name="Connecteur droit 1608"/>
              <p:cNvCxnSpPr>
                <a:cxnSpLocks noChangeShapeType="1"/>
              </p:cNvCxnSpPr>
              <p:nvPr/>
            </p:nvCxnSpPr>
            <p:spPr bwMode="auto">
              <a:xfrm>
                <a:off x="4877315" y="3293328"/>
                <a:ext cx="0" cy="244351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03" name="Connecteur droit 1609"/>
              <p:cNvCxnSpPr>
                <a:cxnSpLocks noChangeShapeType="1"/>
              </p:cNvCxnSpPr>
              <p:nvPr/>
            </p:nvCxnSpPr>
            <p:spPr bwMode="auto">
              <a:xfrm flipV="1">
                <a:off x="4877315" y="3319784"/>
                <a:ext cx="21808" cy="45552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04" name="Connecteur droit 1610"/>
              <p:cNvCxnSpPr>
                <a:cxnSpLocks noChangeShapeType="1"/>
              </p:cNvCxnSpPr>
              <p:nvPr/>
            </p:nvCxnSpPr>
            <p:spPr bwMode="auto">
              <a:xfrm flipH="1" flipV="1">
                <a:off x="4857911" y="3329332"/>
                <a:ext cx="19404" cy="36004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05" name="Connecteur droit 1611"/>
              <p:cNvCxnSpPr>
                <a:cxnSpLocks noChangeShapeType="1"/>
              </p:cNvCxnSpPr>
              <p:nvPr/>
            </p:nvCxnSpPr>
            <p:spPr bwMode="auto">
              <a:xfrm flipH="1" flipV="1">
                <a:off x="4857911" y="3365336"/>
                <a:ext cx="19404" cy="36004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06" name="Connecteur droit 1612"/>
              <p:cNvCxnSpPr>
                <a:cxnSpLocks noChangeShapeType="1"/>
              </p:cNvCxnSpPr>
              <p:nvPr/>
            </p:nvCxnSpPr>
            <p:spPr bwMode="auto">
              <a:xfrm flipH="1" flipV="1">
                <a:off x="4857911" y="3401340"/>
                <a:ext cx="19404" cy="36004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07" name="Connecteur droit 1613"/>
              <p:cNvCxnSpPr>
                <a:cxnSpLocks noChangeShapeType="1"/>
              </p:cNvCxnSpPr>
              <p:nvPr/>
            </p:nvCxnSpPr>
            <p:spPr bwMode="auto">
              <a:xfrm flipH="1" flipV="1">
                <a:off x="4857911" y="3437344"/>
                <a:ext cx="19404" cy="36004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08" name="Connecteur droit 1614"/>
              <p:cNvCxnSpPr>
                <a:cxnSpLocks noChangeShapeType="1"/>
              </p:cNvCxnSpPr>
              <p:nvPr/>
            </p:nvCxnSpPr>
            <p:spPr bwMode="auto">
              <a:xfrm flipV="1">
                <a:off x="4877315" y="3363858"/>
                <a:ext cx="21808" cy="45552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09" name="Connecteur droit 1615"/>
              <p:cNvCxnSpPr>
                <a:cxnSpLocks noChangeShapeType="1"/>
              </p:cNvCxnSpPr>
              <p:nvPr/>
            </p:nvCxnSpPr>
            <p:spPr bwMode="auto">
              <a:xfrm flipV="1">
                <a:off x="4877315" y="3400204"/>
                <a:ext cx="21808" cy="45552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10" name="Connecteur droit 1616"/>
              <p:cNvCxnSpPr>
                <a:cxnSpLocks noChangeShapeType="1"/>
              </p:cNvCxnSpPr>
              <p:nvPr/>
            </p:nvCxnSpPr>
            <p:spPr bwMode="auto">
              <a:xfrm flipV="1">
                <a:off x="4877315" y="3439126"/>
                <a:ext cx="21808" cy="45552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7435" name="Groupe 1441"/>
            <p:cNvGrpSpPr>
              <a:grpSpLocks noChangeAspect="1"/>
            </p:cNvGrpSpPr>
            <p:nvPr/>
          </p:nvGrpSpPr>
          <p:grpSpPr bwMode="auto">
            <a:xfrm>
              <a:off x="4866709" y="3032964"/>
              <a:ext cx="23182" cy="137447"/>
              <a:chOff x="4857911" y="3293328"/>
              <a:chExt cx="41212" cy="244351"/>
            </a:xfrm>
          </p:grpSpPr>
          <p:cxnSp>
            <p:nvCxnSpPr>
              <p:cNvPr id="17593" name="Connecteur droit 1599"/>
              <p:cNvCxnSpPr>
                <a:cxnSpLocks noChangeShapeType="1"/>
              </p:cNvCxnSpPr>
              <p:nvPr/>
            </p:nvCxnSpPr>
            <p:spPr bwMode="auto">
              <a:xfrm>
                <a:off x="4877315" y="3293328"/>
                <a:ext cx="0" cy="244351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594" name="Connecteur droit 1600"/>
              <p:cNvCxnSpPr>
                <a:cxnSpLocks noChangeShapeType="1"/>
              </p:cNvCxnSpPr>
              <p:nvPr/>
            </p:nvCxnSpPr>
            <p:spPr bwMode="auto">
              <a:xfrm flipV="1">
                <a:off x="4877315" y="3319784"/>
                <a:ext cx="21808" cy="45552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595" name="Connecteur droit 1601"/>
              <p:cNvCxnSpPr>
                <a:cxnSpLocks noChangeShapeType="1"/>
              </p:cNvCxnSpPr>
              <p:nvPr/>
            </p:nvCxnSpPr>
            <p:spPr bwMode="auto">
              <a:xfrm flipH="1" flipV="1">
                <a:off x="4857911" y="3329332"/>
                <a:ext cx="19404" cy="36004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596" name="Connecteur droit 1602"/>
              <p:cNvCxnSpPr>
                <a:cxnSpLocks noChangeShapeType="1"/>
              </p:cNvCxnSpPr>
              <p:nvPr/>
            </p:nvCxnSpPr>
            <p:spPr bwMode="auto">
              <a:xfrm flipH="1" flipV="1">
                <a:off x="4857911" y="3365336"/>
                <a:ext cx="19404" cy="36004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597" name="Connecteur droit 1603"/>
              <p:cNvCxnSpPr>
                <a:cxnSpLocks noChangeShapeType="1"/>
              </p:cNvCxnSpPr>
              <p:nvPr/>
            </p:nvCxnSpPr>
            <p:spPr bwMode="auto">
              <a:xfrm flipH="1" flipV="1">
                <a:off x="4857911" y="3401340"/>
                <a:ext cx="19404" cy="36004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598" name="Connecteur droit 1604"/>
              <p:cNvCxnSpPr>
                <a:cxnSpLocks noChangeShapeType="1"/>
              </p:cNvCxnSpPr>
              <p:nvPr/>
            </p:nvCxnSpPr>
            <p:spPr bwMode="auto">
              <a:xfrm flipH="1" flipV="1">
                <a:off x="4857911" y="3437344"/>
                <a:ext cx="19404" cy="36004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599" name="Connecteur droit 1605"/>
              <p:cNvCxnSpPr>
                <a:cxnSpLocks noChangeShapeType="1"/>
              </p:cNvCxnSpPr>
              <p:nvPr/>
            </p:nvCxnSpPr>
            <p:spPr bwMode="auto">
              <a:xfrm flipV="1">
                <a:off x="4877315" y="3363858"/>
                <a:ext cx="21808" cy="45552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00" name="Connecteur droit 1606"/>
              <p:cNvCxnSpPr>
                <a:cxnSpLocks noChangeShapeType="1"/>
              </p:cNvCxnSpPr>
              <p:nvPr/>
            </p:nvCxnSpPr>
            <p:spPr bwMode="auto">
              <a:xfrm flipV="1">
                <a:off x="4877315" y="3400204"/>
                <a:ext cx="21808" cy="45552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01" name="Connecteur droit 1607"/>
              <p:cNvCxnSpPr>
                <a:cxnSpLocks noChangeShapeType="1"/>
              </p:cNvCxnSpPr>
              <p:nvPr/>
            </p:nvCxnSpPr>
            <p:spPr bwMode="auto">
              <a:xfrm flipV="1">
                <a:off x="4877315" y="3439126"/>
                <a:ext cx="21808" cy="45552"/>
              </a:xfrm>
              <a:prstGeom prst="line">
                <a:avLst/>
              </a:prstGeom>
              <a:noFill/>
              <a:ln w="9525" algn="ctr">
                <a:solidFill>
                  <a:srgbClr val="98B95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1443" name="Connecteur droit 1442"/>
            <p:cNvCxnSpPr/>
            <p:nvPr/>
          </p:nvCxnSpPr>
          <p:spPr>
            <a:xfrm>
              <a:off x="3090775" y="3066061"/>
              <a:ext cx="0" cy="34518"/>
            </a:xfrm>
            <a:prstGeom prst="line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44" name="Connecteur droit 1443"/>
            <p:cNvCxnSpPr/>
            <p:nvPr/>
          </p:nvCxnSpPr>
          <p:spPr>
            <a:xfrm>
              <a:off x="3419992" y="3106332"/>
              <a:ext cx="0" cy="70474"/>
            </a:xfrm>
            <a:prstGeom prst="line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45" name="Connecteur droit 1444"/>
            <p:cNvCxnSpPr/>
            <p:nvPr/>
          </p:nvCxnSpPr>
          <p:spPr>
            <a:xfrm>
              <a:off x="3362487" y="3132221"/>
              <a:ext cx="0" cy="34518"/>
            </a:xfrm>
            <a:prstGeom prst="line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46" name="Connecteur droit 1445"/>
            <p:cNvCxnSpPr/>
            <p:nvPr/>
          </p:nvCxnSpPr>
          <p:spPr>
            <a:xfrm>
              <a:off x="3304982" y="3087634"/>
              <a:ext cx="0" cy="70475"/>
            </a:xfrm>
            <a:prstGeom prst="line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47" name="Connecteur droit 1446"/>
            <p:cNvCxnSpPr/>
            <p:nvPr/>
          </p:nvCxnSpPr>
          <p:spPr>
            <a:xfrm>
              <a:off x="3248914" y="3079005"/>
              <a:ext cx="0" cy="69036"/>
            </a:xfrm>
            <a:prstGeom prst="line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48" name="Connecteur droit 1447"/>
            <p:cNvCxnSpPr/>
            <p:nvPr/>
          </p:nvCxnSpPr>
          <p:spPr>
            <a:xfrm>
              <a:off x="3191409" y="3068938"/>
              <a:ext cx="0" cy="70474"/>
            </a:xfrm>
            <a:prstGeom prst="line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49" name="Connecteur droit 1448"/>
            <p:cNvCxnSpPr/>
            <p:nvPr/>
          </p:nvCxnSpPr>
          <p:spPr>
            <a:xfrm>
              <a:off x="3438681" y="3110647"/>
              <a:ext cx="0" cy="70475"/>
            </a:xfrm>
            <a:prstGeom prst="line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50" name="Connecteur droit 1449"/>
            <p:cNvCxnSpPr/>
            <p:nvPr/>
          </p:nvCxnSpPr>
          <p:spPr>
            <a:xfrm>
              <a:off x="3477497" y="3116400"/>
              <a:ext cx="0" cy="69036"/>
            </a:xfrm>
            <a:prstGeom prst="line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51" name="Connecteur droit 1450"/>
            <p:cNvCxnSpPr/>
            <p:nvPr/>
          </p:nvCxnSpPr>
          <p:spPr>
            <a:xfrm>
              <a:off x="3514875" y="3120715"/>
              <a:ext cx="0" cy="69036"/>
            </a:xfrm>
            <a:prstGeom prst="line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52" name="Connecteur droit 1451"/>
            <p:cNvCxnSpPr/>
            <p:nvPr/>
          </p:nvCxnSpPr>
          <p:spPr>
            <a:xfrm>
              <a:off x="3543628" y="3120715"/>
              <a:ext cx="0" cy="69036"/>
            </a:xfrm>
            <a:prstGeom prst="line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53" name="Connecteur droit 1452"/>
            <p:cNvCxnSpPr/>
            <p:nvPr/>
          </p:nvCxnSpPr>
          <p:spPr>
            <a:xfrm>
              <a:off x="3572380" y="3125029"/>
              <a:ext cx="0" cy="70475"/>
            </a:xfrm>
            <a:prstGeom prst="line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54" name="Connecteur droit 1453"/>
            <p:cNvCxnSpPr/>
            <p:nvPr/>
          </p:nvCxnSpPr>
          <p:spPr>
            <a:xfrm>
              <a:off x="3601133" y="3116400"/>
              <a:ext cx="0" cy="69036"/>
            </a:xfrm>
            <a:prstGeom prst="line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55" name="Connecteur droit 1454"/>
            <p:cNvCxnSpPr/>
            <p:nvPr/>
          </p:nvCxnSpPr>
          <p:spPr>
            <a:xfrm>
              <a:off x="3629885" y="3116400"/>
              <a:ext cx="0" cy="69036"/>
            </a:xfrm>
            <a:prstGeom prst="line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56" name="Connecteur droit 1455"/>
            <p:cNvCxnSpPr/>
            <p:nvPr/>
          </p:nvCxnSpPr>
          <p:spPr>
            <a:xfrm>
              <a:off x="3657200" y="3125029"/>
              <a:ext cx="0" cy="70475"/>
            </a:xfrm>
            <a:prstGeom prst="line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57" name="Connecteur droit 1456"/>
            <p:cNvCxnSpPr/>
            <p:nvPr/>
          </p:nvCxnSpPr>
          <p:spPr>
            <a:xfrm>
              <a:off x="3685952" y="3135098"/>
              <a:ext cx="0" cy="69036"/>
            </a:xfrm>
            <a:prstGeom prst="line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58" name="Connecteur droit 1457"/>
            <p:cNvCxnSpPr/>
            <p:nvPr/>
          </p:nvCxnSpPr>
          <p:spPr>
            <a:xfrm>
              <a:off x="3714705" y="3136535"/>
              <a:ext cx="0" cy="70475"/>
            </a:xfrm>
            <a:prstGeom prst="line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59" name="Connecteur droit 1458"/>
            <p:cNvCxnSpPr/>
            <p:nvPr/>
          </p:nvCxnSpPr>
          <p:spPr>
            <a:xfrm>
              <a:off x="3743457" y="3135098"/>
              <a:ext cx="0" cy="69036"/>
            </a:xfrm>
            <a:prstGeom prst="line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60" name="Connecteur droit 1459"/>
            <p:cNvCxnSpPr/>
            <p:nvPr/>
          </p:nvCxnSpPr>
          <p:spPr>
            <a:xfrm>
              <a:off x="3772210" y="3125029"/>
              <a:ext cx="0" cy="70475"/>
            </a:xfrm>
            <a:prstGeom prst="line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61" name="Connecteur droit 1460"/>
            <p:cNvCxnSpPr/>
            <p:nvPr/>
          </p:nvCxnSpPr>
          <p:spPr>
            <a:xfrm>
              <a:off x="3800962" y="3136535"/>
              <a:ext cx="0" cy="70475"/>
            </a:xfrm>
            <a:prstGeom prst="line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62" name="Connecteur droit 1461"/>
            <p:cNvCxnSpPr/>
            <p:nvPr/>
          </p:nvCxnSpPr>
          <p:spPr>
            <a:xfrm>
              <a:off x="3829715" y="3143728"/>
              <a:ext cx="0" cy="70474"/>
            </a:xfrm>
            <a:prstGeom prst="line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63" name="Connecteur droit 1462"/>
            <p:cNvCxnSpPr/>
            <p:nvPr/>
          </p:nvCxnSpPr>
          <p:spPr>
            <a:xfrm>
              <a:off x="3857030" y="3125029"/>
              <a:ext cx="0" cy="70475"/>
            </a:xfrm>
            <a:prstGeom prst="line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64" name="Connecteur droit 1463"/>
            <p:cNvCxnSpPr/>
            <p:nvPr/>
          </p:nvCxnSpPr>
          <p:spPr>
            <a:xfrm>
              <a:off x="3885782" y="3125029"/>
              <a:ext cx="0" cy="70475"/>
            </a:xfrm>
            <a:prstGeom prst="line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65" name="Connecteur droit 1464"/>
            <p:cNvCxnSpPr/>
            <p:nvPr/>
          </p:nvCxnSpPr>
          <p:spPr>
            <a:xfrm>
              <a:off x="3914535" y="3125029"/>
              <a:ext cx="0" cy="70475"/>
            </a:xfrm>
            <a:prstGeom prst="line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66" name="Connecteur droit 1465"/>
            <p:cNvCxnSpPr/>
            <p:nvPr/>
          </p:nvCxnSpPr>
          <p:spPr>
            <a:xfrm>
              <a:off x="3943287" y="3143728"/>
              <a:ext cx="0" cy="70474"/>
            </a:xfrm>
            <a:prstGeom prst="line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67" name="Connecteur droit 1466"/>
            <p:cNvCxnSpPr/>
            <p:nvPr/>
          </p:nvCxnSpPr>
          <p:spPr>
            <a:xfrm>
              <a:off x="3972040" y="3165301"/>
              <a:ext cx="0" cy="34518"/>
            </a:xfrm>
            <a:prstGeom prst="line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68" name="Connecteur droit 1467"/>
            <p:cNvCxnSpPr/>
            <p:nvPr/>
          </p:nvCxnSpPr>
          <p:spPr>
            <a:xfrm>
              <a:off x="3395552" y="3109209"/>
              <a:ext cx="0" cy="69036"/>
            </a:xfrm>
            <a:prstGeom prst="line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69" name="Connecteur droit 1468"/>
            <p:cNvCxnSpPr/>
            <p:nvPr/>
          </p:nvCxnSpPr>
          <p:spPr>
            <a:xfrm>
              <a:off x="3332296" y="3097703"/>
              <a:ext cx="0" cy="69036"/>
            </a:xfrm>
            <a:prstGeom prst="line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70" name="Connecteur droit 1469"/>
            <p:cNvCxnSpPr/>
            <p:nvPr/>
          </p:nvCxnSpPr>
          <p:spPr>
            <a:xfrm>
              <a:off x="3267604" y="3083320"/>
              <a:ext cx="0" cy="70474"/>
            </a:xfrm>
            <a:prstGeom prst="line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71" name="Connecteur droit 1470"/>
            <p:cNvCxnSpPr/>
            <p:nvPr/>
          </p:nvCxnSpPr>
          <p:spPr>
            <a:xfrm>
              <a:off x="3220162" y="3071813"/>
              <a:ext cx="0" cy="70474"/>
            </a:xfrm>
            <a:prstGeom prst="line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72" name="Connecteur droit 1471"/>
            <p:cNvCxnSpPr/>
            <p:nvPr/>
          </p:nvCxnSpPr>
          <p:spPr>
            <a:xfrm>
              <a:off x="3172720" y="3091950"/>
              <a:ext cx="0" cy="34518"/>
            </a:xfrm>
            <a:prstGeom prst="line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73" name="Connecteur droit 1472"/>
            <p:cNvCxnSpPr/>
            <p:nvPr/>
          </p:nvCxnSpPr>
          <p:spPr>
            <a:xfrm>
              <a:off x="3996479" y="3139412"/>
              <a:ext cx="0" cy="56093"/>
            </a:xfrm>
            <a:prstGeom prst="line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74" name="Connecteur droit 1473"/>
            <p:cNvCxnSpPr/>
            <p:nvPr/>
          </p:nvCxnSpPr>
          <p:spPr>
            <a:xfrm>
              <a:off x="4018044" y="3149480"/>
              <a:ext cx="0" cy="56092"/>
            </a:xfrm>
            <a:prstGeom prst="line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75" name="Connecteur droit 1474"/>
            <p:cNvCxnSpPr/>
            <p:nvPr/>
          </p:nvCxnSpPr>
          <p:spPr>
            <a:xfrm>
              <a:off x="3151155" y="3076128"/>
              <a:ext cx="0" cy="56093"/>
            </a:xfrm>
            <a:prstGeom prst="line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76" name="Connecteur droit 1475"/>
            <p:cNvCxnSpPr/>
            <p:nvPr/>
          </p:nvCxnSpPr>
          <p:spPr>
            <a:xfrm>
              <a:off x="3118091" y="3066061"/>
              <a:ext cx="0" cy="54654"/>
            </a:xfrm>
            <a:prstGeom prst="line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477" name="Forme libre 1476"/>
            <p:cNvSpPr/>
            <p:nvPr/>
          </p:nvSpPr>
          <p:spPr>
            <a:xfrm>
              <a:off x="675564" y="3335015"/>
              <a:ext cx="1075344" cy="460244"/>
            </a:xfrm>
            <a:custGeom>
              <a:avLst/>
              <a:gdLst>
                <a:gd name="connsiteX0" fmla="*/ 0 w 984739"/>
                <a:gd name="connsiteY0" fmla="*/ 0 h 437661"/>
                <a:gd name="connsiteX1" fmla="*/ 0 w 984739"/>
                <a:gd name="connsiteY1" fmla="*/ 0 h 437661"/>
                <a:gd name="connsiteX2" fmla="*/ 984739 w 984739"/>
                <a:gd name="connsiteY2" fmla="*/ 0 h 437661"/>
                <a:gd name="connsiteX3" fmla="*/ 820616 w 984739"/>
                <a:gd name="connsiteY3" fmla="*/ 164123 h 437661"/>
                <a:gd name="connsiteX4" fmla="*/ 554893 w 984739"/>
                <a:gd name="connsiteY4" fmla="*/ 320430 h 437661"/>
                <a:gd name="connsiteX5" fmla="*/ 312616 w 984739"/>
                <a:gd name="connsiteY5" fmla="*/ 406400 h 437661"/>
                <a:gd name="connsiteX6" fmla="*/ 39077 w 984739"/>
                <a:gd name="connsiteY6" fmla="*/ 437661 h 437661"/>
                <a:gd name="connsiteX7" fmla="*/ 15631 w 984739"/>
                <a:gd name="connsiteY7" fmla="*/ 429846 h 437661"/>
                <a:gd name="connsiteX8" fmla="*/ 0 w 984739"/>
                <a:gd name="connsiteY8" fmla="*/ 0 h 437661"/>
                <a:gd name="connsiteX0" fmla="*/ 85427 w 1053497"/>
                <a:gd name="connsiteY0" fmla="*/ 2381 h 437661"/>
                <a:gd name="connsiteX1" fmla="*/ 68758 w 1053497"/>
                <a:gd name="connsiteY1" fmla="*/ 0 h 437661"/>
                <a:gd name="connsiteX2" fmla="*/ 1053497 w 1053497"/>
                <a:gd name="connsiteY2" fmla="*/ 0 h 437661"/>
                <a:gd name="connsiteX3" fmla="*/ 889374 w 1053497"/>
                <a:gd name="connsiteY3" fmla="*/ 164123 h 437661"/>
                <a:gd name="connsiteX4" fmla="*/ 623651 w 1053497"/>
                <a:gd name="connsiteY4" fmla="*/ 320430 h 437661"/>
                <a:gd name="connsiteX5" fmla="*/ 381374 w 1053497"/>
                <a:gd name="connsiteY5" fmla="*/ 406400 h 437661"/>
                <a:gd name="connsiteX6" fmla="*/ 107835 w 1053497"/>
                <a:gd name="connsiteY6" fmla="*/ 437661 h 437661"/>
                <a:gd name="connsiteX7" fmla="*/ 84389 w 1053497"/>
                <a:gd name="connsiteY7" fmla="*/ 429846 h 437661"/>
                <a:gd name="connsiteX8" fmla="*/ 85427 w 1053497"/>
                <a:gd name="connsiteY8" fmla="*/ 2381 h 437661"/>
                <a:gd name="connsiteX0" fmla="*/ 84196 w 1035598"/>
                <a:gd name="connsiteY0" fmla="*/ 9524 h 444804"/>
                <a:gd name="connsiteX1" fmla="*/ 67527 w 1035598"/>
                <a:gd name="connsiteY1" fmla="*/ 7143 h 444804"/>
                <a:gd name="connsiteX2" fmla="*/ 1035598 w 1035598"/>
                <a:gd name="connsiteY2" fmla="*/ 0 h 444804"/>
                <a:gd name="connsiteX3" fmla="*/ 888143 w 1035598"/>
                <a:gd name="connsiteY3" fmla="*/ 171266 h 444804"/>
                <a:gd name="connsiteX4" fmla="*/ 622420 w 1035598"/>
                <a:gd name="connsiteY4" fmla="*/ 327573 h 444804"/>
                <a:gd name="connsiteX5" fmla="*/ 380143 w 1035598"/>
                <a:gd name="connsiteY5" fmla="*/ 413543 h 444804"/>
                <a:gd name="connsiteX6" fmla="*/ 106604 w 1035598"/>
                <a:gd name="connsiteY6" fmla="*/ 444804 h 444804"/>
                <a:gd name="connsiteX7" fmla="*/ 83158 w 1035598"/>
                <a:gd name="connsiteY7" fmla="*/ 436989 h 444804"/>
                <a:gd name="connsiteX8" fmla="*/ 84196 w 1035598"/>
                <a:gd name="connsiteY8" fmla="*/ 9524 h 444804"/>
                <a:gd name="connsiteX0" fmla="*/ 86131 w 1063727"/>
                <a:gd name="connsiteY0" fmla="*/ 2381 h 437661"/>
                <a:gd name="connsiteX1" fmla="*/ 69462 w 1063727"/>
                <a:gd name="connsiteY1" fmla="*/ 0 h 437661"/>
                <a:gd name="connsiteX2" fmla="*/ 1063727 w 1063727"/>
                <a:gd name="connsiteY2" fmla="*/ 2382 h 437661"/>
                <a:gd name="connsiteX3" fmla="*/ 890078 w 1063727"/>
                <a:gd name="connsiteY3" fmla="*/ 164123 h 437661"/>
                <a:gd name="connsiteX4" fmla="*/ 624355 w 1063727"/>
                <a:gd name="connsiteY4" fmla="*/ 320430 h 437661"/>
                <a:gd name="connsiteX5" fmla="*/ 382078 w 1063727"/>
                <a:gd name="connsiteY5" fmla="*/ 406400 h 437661"/>
                <a:gd name="connsiteX6" fmla="*/ 108539 w 1063727"/>
                <a:gd name="connsiteY6" fmla="*/ 437661 h 437661"/>
                <a:gd name="connsiteX7" fmla="*/ 85093 w 1063727"/>
                <a:gd name="connsiteY7" fmla="*/ 429846 h 437661"/>
                <a:gd name="connsiteX8" fmla="*/ 86131 w 1063727"/>
                <a:gd name="connsiteY8" fmla="*/ 2381 h 43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3727" h="437661">
                  <a:moveTo>
                    <a:pt x="86131" y="2381"/>
                  </a:moveTo>
                  <a:cubicBezTo>
                    <a:pt x="80575" y="1587"/>
                    <a:pt x="-93471" y="0"/>
                    <a:pt x="69462" y="0"/>
                  </a:cubicBezTo>
                  <a:lnTo>
                    <a:pt x="1063727" y="2382"/>
                  </a:lnTo>
                  <a:lnTo>
                    <a:pt x="890078" y="164123"/>
                  </a:lnTo>
                  <a:lnTo>
                    <a:pt x="624355" y="320430"/>
                  </a:lnTo>
                  <a:lnTo>
                    <a:pt x="382078" y="406400"/>
                  </a:lnTo>
                  <a:lnTo>
                    <a:pt x="108539" y="437661"/>
                  </a:lnTo>
                  <a:lnTo>
                    <a:pt x="85093" y="429846"/>
                  </a:lnTo>
                  <a:lnTo>
                    <a:pt x="86131" y="2381"/>
                  </a:lnTo>
                  <a:close/>
                </a:path>
              </a:pathLst>
            </a:custGeom>
            <a:solidFill>
              <a:srgbClr val="4F81BD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 kern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7471" name="Groupe 1477"/>
            <p:cNvGrpSpPr>
              <a:grpSpLocks noChangeAspect="1"/>
            </p:cNvGrpSpPr>
            <p:nvPr/>
          </p:nvGrpSpPr>
          <p:grpSpPr bwMode="auto">
            <a:xfrm>
              <a:off x="4014062" y="2882289"/>
              <a:ext cx="295601" cy="295601"/>
              <a:chOff x="4245614" y="2778824"/>
              <a:chExt cx="394135" cy="394135"/>
            </a:xfrm>
          </p:grpSpPr>
          <p:sp>
            <p:nvSpPr>
              <p:cNvPr id="1594" name="Ellipse 1593"/>
              <p:cNvSpPr/>
              <p:nvPr/>
            </p:nvSpPr>
            <p:spPr>
              <a:xfrm>
                <a:off x="4245172" y="2778390"/>
                <a:ext cx="394868" cy="395042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 kern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1595" name="Connecteur droit 1594"/>
              <p:cNvCxnSpPr>
                <a:stCxn id="1594" idx="1"/>
                <a:endCxn id="1594" idx="4"/>
              </p:cNvCxnSpPr>
              <p:nvPr/>
            </p:nvCxnSpPr>
            <p:spPr>
              <a:xfrm>
                <a:off x="4302677" y="2835921"/>
                <a:ext cx="139930" cy="337512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96" name="Connecteur droit 1595"/>
              <p:cNvCxnSpPr>
                <a:stCxn id="1594" idx="7"/>
                <a:endCxn id="1594" idx="4"/>
              </p:cNvCxnSpPr>
              <p:nvPr/>
            </p:nvCxnSpPr>
            <p:spPr>
              <a:xfrm flipH="1">
                <a:off x="4442607" y="2835921"/>
                <a:ext cx="139928" cy="337512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97" name="Connecteur droit 1596"/>
              <p:cNvCxnSpPr>
                <a:stCxn id="1594" idx="0"/>
                <a:endCxn id="1594" idx="4"/>
              </p:cNvCxnSpPr>
              <p:nvPr/>
            </p:nvCxnSpPr>
            <p:spPr>
              <a:xfrm>
                <a:off x="4442607" y="2778390"/>
                <a:ext cx="0" cy="395042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98" name="Connecteur droit 1597"/>
              <p:cNvCxnSpPr>
                <a:stCxn id="1594" idx="6"/>
                <a:endCxn id="1594" idx="4"/>
              </p:cNvCxnSpPr>
              <p:nvPr/>
            </p:nvCxnSpPr>
            <p:spPr>
              <a:xfrm flipH="1">
                <a:off x="4442607" y="2975911"/>
                <a:ext cx="197433" cy="197522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99" name="Connecteur droit 1598"/>
              <p:cNvCxnSpPr>
                <a:stCxn id="1594" idx="2"/>
                <a:endCxn id="1594" idx="4"/>
              </p:cNvCxnSpPr>
              <p:nvPr/>
            </p:nvCxnSpPr>
            <p:spPr>
              <a:xfrm>
                <a:off x="4245172" y="2975911"/>
                <a:ext cx="197435" cy="197522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7472" name="Groupe 1478"/>
            <p:cNvGrpSpPr>
              <a:grpSpLocks/>
            </p:cNvGrpSpPr>
            <p:nvPr/>
          </p:nvGrpSpPr>
          <p:grpSpPr bwMode="auto">
            <a:xfrm>
              <a:off x="7432238" y="2718343"/>
              <a:ext cx="228397" cy="330675"/>
              <a:chOff x="3683370" y="2850953"/>
              <a:chExt cx="228397" cy="330675"/>
            </a:xfrm>
          </p:grpSpPr>
          <p:cxnSp>
            <p:nvCxnSpPr>
              <p:cNvPr id="1587" name="Connecteur droit 1586"/>
              <p:cNvCxnSpPr/>
              <p:nvPr/>
            </p:nvCxnSpPr>
            <p:spPr>
              <a:xfrm flipH="1" flipV="1">
                <a:off x="3739604" y="2955604"/>
                <a:ext cx="60380" cy="225807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1588" name="Connecteur droit 1587"/>
              <p:cNvCxnSpPr/>
              <p:nvPr/>
            </p:nvCxnSpPr>
            <p:spPr>
              <a:xfrm flipV="1">
                <a:off x="3778420" y="2975740"/>
                <a:ext cx="76195" cy="139512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1589" name="Connecteur droit 1588"/>
              <p:cNvCxnSpPr/>
              <p:nvPr/>
            </p:nvCxnSpPr>
            <p:spPr>
              <a:xfrm flipH="1" flipV="1">
                <a:off x="3702226" y="2997314"/>
                <a:ext cx="76194" cy="92049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sp>
            <p:nvSpPr>
              <p:cNvPr id="1590" name="Ellipse 1589"/>
              <p:cNvSpPr/>
              <p:nvPr/>
            </p:nvSpPr>
            <p:spPr>
              <a:xfrm>
                <a:off x="3769794" y="2875061"/>
                <a:ext cx="46004" cy="143826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91" name="Ellipse 1590"/>
              <p:cNvSpPr/>
              <p:nvPr/>
            </p:nvSpPr>
            <p:spPr>
              <a:xfrm rot="3000000">
                <a:off x="3817226" y="2945569"/>
                <a:ext cx="46024" cy="143762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92" name="Ellipse 1591"/>
              <p:cNvSpPr/>
              <p:nvPr/>
            </p:nvSpPr>
            <p:spPr>
              <a:xfrm rot="-2400000">
                <a:off x="3683537" y="2949851"/>
                <a:ext cx="46004" cy="143826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93" name="Ellipse 1592"/>
              <p:cNvSpPr/>
              <p:nvPr/>
            </p:nvSpPr>
            <p:spPr>
              <a:xfrm rot="-600000">
                <a:off x="3712289" y="2850611"/>
                <a:ext cx="46004" cy="143826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480" name="Forme libre 1479"/>
            <p:cNvSpPr/>
            <p:nvPr/>
          </p:nvSpPr>
          <p:spPr>
            <a:xfrm>
              <a:off x="5418292" y="3358028"/>
              <a:ext cx="1349930" cy="179783"/>
            </a:xfrm>
            <a:custGeom>
              <a:avLst/>
              <a:gdLst>
                <a:gd name="connsiteX0" fmla="*/ 0 w 1349388"/>
                <a:gd name="connsiteY0" fmla="*/ 11242 h 179882"/>
                <a:gd name="connsiteX1" fmla="*/ 1349115 w 1349388"/>
                <a:gd name="connsiteY1" fmla="*/ 0 h 179882"/>
                <a:gd name="connsiteX2" fmla="*/ 127417 w 1349388"/>
                <a:gd name="connsiteY2" fmla="*/ 56213 h 179882"/>
                <a:gd name="connsiteX3" fmla="*/ 1217951 w 1349388"/>
                <a:gd name="connsiteY3" fmla="*/ 59960 h 179882"/>
                <a:gd name="connsiteX4" fmla="*/ 356017 w 1349388"/>
                <a:gd name="connsiteY4" fmla="*/ 116173 h 179882"/>
                <a:gd name="connsiteX5" fmla="*/ 1068049 w 1349388"/>
                <a:gd name="connsiteY5" fmla="*/ 116173 h 179882"/>
                <a:gd name="connsiteX6" fmla="*/ 524656 w 1349388"/>
                <a:gd name="connsiteY6" fmla="*/ 168639 h 179882"/>
                <a:gd name="connsiteX7" fmla="*/ 876925 w 1349388"/>
                <a:gd name="connsiteY7" fmla="*/ 179882 h 179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49388" h="179882">
                  <a:moveTo>
                    <a:pt x="0" y="11242"/>
                  </a:moveTo>
                  <a:lnTo>
                    <a:pt x="1349115" y="0"/>
                  </a:lnTo>
                  <a:cubicBezTo>
                    <a:pt x="1370351" y="7495"/>
                    <a:pt x="149278" y="46220"/>
                    <a:pt x="127417" y="56213"/>
                  </a:cubicBezTo>
                  <a:cubicBezTo>
                    <a:pt x="105556" y="66206"/>
                    <a:pt x="1179851" y="49967"/>
                    <a:pt x="1217951" y="59960"/>
                  </a:cubicBezTo>
                  <a:cubicBezTo>
                    <a:pt x="1256051" y="69953"/>
                    <a:pt x="381001" y="106804"/>
                    <a:pt x="356017" y="116173"/>
                  </a:cubicBezTo>
                  <a:cubicBezTo>
                    <a:pt x="331033" y="125542"/>
                    <a:pt x="1039942" y="107429"/>
                    <a:pt x="1068049" y="116173"/>
                  </a:cubicBezTo>
                  <a:cubicBezTo>
                    <a:pt x="1096156" y="124917"/>
                    <a:pt x="556510" y="158021"/>
                    <a:pt x="524656" y="168639"/>
                  </a:cubicBezTo>
                  <a:cubicBezTo>
                    <a:pt x="492802" y="179257"/>
                    <a:pt x="684863" y="179569"/>
                    <a:pt x="876925" y="179882"/>
                  </a:cubicBezTo>
                </a:path>
              </a:pathLst>
            </a:custGeom>
            <a:noFill/>
            <a:ln w="25400" cap="flat" cmpd="sng" algn="ctr">
              <a:solidFill>
                <a:srgbClr val="94B1D4"/>
              </a:solidFill>
              <a:prstDash val="solid"/>
            </a:ln>
            <a:effectLst/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 kern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7474" name="Connecteur droit 1480"/>
            <p:cNvCxnSpPr>
              <a:cxnSpLocks noChangeShapeType="1"/>
              <a:stCxn id="1488" idx="5"/>
            </p:cNvCxnSpPr>
            <p:nvPr/>
          </p:nvCxnSpPr>
          <p:spPr bwMode="auto">
            <a:xfrm>
              <a:off x="5291018" y="3337172"/>
              <a:ext cx="1537075" cy="0"/>
            </a:xfrm>
            <a:prstGeom prst="line">
              <a:avLst/>
            </a:prstGeom>
            <a:noFill/>
            <a:ln w="9525" algn="ctr">
              <a:solidFill>
                <a:srgbClr val="4A7EB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75" name="Connecteur droit 1481"/>
            <p:cNvCxnSpPr>
              <a:cxnSpLocks noChangeShapeType="1"/>
            </p:cNvCxnSpPr>
            <p:nvPr/>
          </p:nvCxnSpPr>
          <p:spPr bwMode="auto">
            <a:xfrm flipV="1">
              <a:off x="755578" y="3328343"/>
              <a:ext cx="1026523" cy="992"/>
            </a:xfrm>
            <a:prstGeom prst="line">
              <a:avLst/>
            </a:prstGeom>
            <a:noFill/>
            <a:ln w="9525" algn="ctr">
              <a:solidFill>
                <a:srgbClr val="4A7EB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83" name="Forme libre 1482"/>
            <p:cNvSpPr/>
            <p:nvPr/>
          </p:nvSpPr>
          <p:spPr>
            <a:xfrm>
              <a:off x="2899571" y="2953877"/>
              <a:ext cx="0" cy="0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 kern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7477" name="Groupe 1483"/>
            <p:cNvGrpSpPr>
              <a:grpSpLocks/>
            </p:cNvGrpSpPr>
            <p:nvPr/>
          </p:nvGrpSpPr>
          <p:grpSpPr bwMode="auto">
            <a:xfrm>
              <a:off x="6588893" y="3001602"/>
              <a:ext cx="82461" cy="435745"/>
              <a:chOff x="6588891" y="3001600"/>
              <a:chExt cx="82461" cy="435744"/>
            </a:xfrm>
          </p:grpSpPr>
          <p:cxnSp>
            <p:nvCxnSpPr>
              <p:cNvPr id="1580" name="Connecteur droit 1579"/>
              <p:cNvCxnSpPr/>
              <p:nvPr/>
            </p:nvCxnSpPr>
            <p:spPr>
              <a:xfrm>
                <a:off x="6630208" y="3149477"/>
                <a:ext cx="0" cy="287652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581" name="Ellipse 1580"/>
              <p:cNvSpPr/>
              <p:nvPr/>
            </p:nvSpPr>
            <p:spPr>
              <a:xfrm>
                <a:off x="6607206" y="3001336"/>
                <a:ext cx="46004" cy="143826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 kern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1582" name="Connecteur droit 1581"/>
              <p:cNvCxnSpPr/>
              <p:nvPr/>
            </p:nvCxnSpPr>
            <p:spPr>
              <a:xfrm flipV="1">
                <a:off x="6630208" y="3185434"/>
                <a:ext cx="37378" cy="35957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83" name="Connecteur droit 1582"/>
              <p:cNvCxnSpPr/>
              <p:nvPr/>
            </p:nvCxnSpPr>
            <p:spPr>
              <a:xfrm flipV="1">
                <a:off x="6635958" y="3257346"/>
                <a:ext cx="35941" cy="35957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84" name="Connecteur droit 1583"/>
              <p:cNvCxnSpPr/>
              <p:nvPr/>
            </p:nvCxnSpPr>
            <p:spPr>
              <a:xfrm flipV="1">
                <a:off x="6633083" y="3329259"/>
                <a:ext cx="35941" cy="35957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85" name="Connecteur droit 1584"/>
              <p:cNvCxnSpPr/>
              <p:nvPr/>
            </p:nvCxnSpPr>
            <p:spPr>
              <a:xfrm flipH="1" flipV="1">
                <a:off x="6588517" y="3291865"/>
                <a:ext cx="37378" cy="35957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86" name="Connecteur droit 1585"/>
              <p:cNvCxnSpPr/>
              <p:nvPr/>
            </p:nvCxnSpPr>
            <p:spPr>
              <a:xfrm flipH="1" flipV="1">
                <a:off x="6594267" y="3221390"/>
                <a:ext cx="38815" cy="35956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7478" name="Groupe 1484"/>
            <p:cNvGrpSpPr>
              <a:grpSpLocks/>
            </p:cNvGrpSpPr>
            <p:nvPr/>
          </p:nvGrpSpPr>
          <p:grpSpPr bwMode="auto">
            <a:xfrm>
              <a:off x="6666498" y="2979175"/>
              <a:ext cx="82461" cy="435745"/>
              <a:chOff x="3882328" y="4289400"/>
              <a:chExt cx="82461" cy="435744"/>
            </a:xfrm>
          </p:grpSpPr>
          <p:cxnSp>
            <p:nvCxnSpPr>
              <p:cNvPr id="1573" name="Connecteur droit 1572"/>
              <p:cNvCxnSpPr/>
              <p:nvPr/>
            </p:nvCxnSpPr>
            <p:spPr>
              <a:xfrm>
                <a:off x="3923672" y="4438131"/>
                <a:ext cx="0" cy="287652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574" name="Ellipse 1573"/>
              <p:cNvSpPr/>
              <p:nvPr/>
            </p:nvSpPr>
            <p:spPr>
              <a:xfrm>
                <a:off x="3900670" y="4289991"/>
                <a:ext cx="46004" cy="143826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 kern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1575" name="Connecteur droit 1574"/>
              <p:cNvCxnSpPr/>
              <p:nvPr/>
            </p:nvCxnSpPr>
            <p:spPr>
              <a:xfrm flipV="1">
                <a:off x="3923672" y="4474088"/>
                <a:ext cx="37378" cy="35956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76" name="Connecteur droit 1575"/>
              <p:cNvCxnSpPr/>
              <p:nvPr/>
            </p:nvCxnSpPr>
            <p:spPr>
              <a:xfrm flipV="1">
                <a:off x="3929422" y="4546001"/>
                <a:ext cx="35941" cy="35956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77" name="Connecteur droit 1576"/>
              <p:cNvCxnSpPr/>
              <p:nvPr/>
            </p:nvCxnSpPr>
            <p:spPr>
              <a:xfrm flipV="1">
                <a:off x="3926547" y="4617914"/>
                <a:ext cx="35941" cy="35956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78" name="Connecteur droit 1577"/>
              <p:cNvCxnSpPr/>
              <p:nvPr/>
            </p:nvCxnSpPr>
            <p:spPr>
              <a:xfrm flipH="1" flipV="1">
                <a:off x="3881981" y="4580519"/>
                <a:ext cx="37378" cy="35956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79" name="Connecteur droit 1578"/>
              <p:cNvCxnSpPr/>
              <p:nvPr/>
            </p:nvCxnSpPr>
            <p:spPr>
              <a:xfrm flipH="1" flipV="1">
                <a:off x="3887732" y="4510044"/>
                <a:ext cx="38815" cy="35957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7479" name="Groupe 1485"/>
            <p:cNvGrpSpPr>
              <a:grpSpLocks/>
            </p:cNvGrpSpPr>
            <p:nvPr/>
          </p:nvGrpSpPr>
          <p:grpSpPr bwMode="auto">
            <a:xfrm>
              <a:off x="6744101" y="2925907"/>
              <a:ext cx="82461" cy="435745"/>
              <a:chOff x="3882328" y="4289400"/>
              <a:chExt cx="82461" cy="435744"/>
            </a:xfrm>
          </p:grpSpPr>
          <p:cxnSp>
            <p:nvCxnSpPr>
              <p:cNvPr id="1566" name="Connecteur droit 1565"/>
              <p:cNvCxnSpPr/>
              <p:nvPr/>
            </p:nvCxnSpPr>
            <p:spPr>
              <a:xfrm>
                <a:off x="3923700" y="4438183"/>
                <a:ext cx="0" cy="287652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567" name="Ellipse 1566"/>
              <p:cNvSpPr/>
              <p:nvPr/>
            </p:nvSpPr>
            <p:spPr>
              <a:xfrm>
                <a:off x="3900698" y="4290042"/>
                <a:ext cx="46004" cy="143826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 kern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1568" name="Connecteur droit 1567"/>
              <p:cNvCxnSpPr/>
              <p:nvPr/>
            </p:nvCxnSpPr>
            <p:spPr>
              <a:xfrm flipV="1">
                <a:off x="3923700" y="4474139"/>
                <a:ext cx="37378" cy="35957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69" name="Connecteur droit 1568"/>
              <p:cNvCxnSpPr/>
              <p:nvPr/>
            </p:nvCxnSpPr>
            <p:spPr>
              <a:xfrm flipV="1">
                <a:off x="3929450" y="4546052"/>
                <a:ext cx="35941" cy="35957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70" name="Connecteur droit 1569"/>
              <p:cNvCxnSpPr/>
              <p:nvPr/>
            </p:nvCxnSpPr>
            <p:spPr>
              <a:xfrm flipV="1">
                <a:off x="3926575" y="4617965"/>
                <a:ext cx="35941" cy="35957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71" name="Connecteur droit 1570"/>
              <p:cNvCxnSpPr/>
              <p:nvPr/>
            </p:nvCxnSpPr>
            <p:spPr>
              <a:xfrm flipH="1" flipV="1">
                <a:off x="3882009" y="4580571"/>
                <a:ext cx="37378" cy="35957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72" name="Connecteur droit 1571"/>
              <p:cNvCxnSpPr/>
              <p:nvPr/>
            </p:nvCxnSpPr>
            <p:spPr>
              <a:xfrm flipH="1" flipV="1">
                <a:off x="3887760" y="4510096"/>
                <a:ext cx="38815" cy="35956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7480" name="Groupe 1486"/>
            <p:cNvGrpSpPr>
              <a:grpSpLocks/>
            </p:cNvGrpSpPr>
            <p:nvPr/>
          </p:nvGrpSpPr>
          <p:grpSpPr bwMode="auto">
            <a:xfrm>
              <a:off x="6821705" y="2909376"/>
              <a:ext cx="82461" cy="435745"/>
              <a:chOff x="3882328" y="4289400"/>
              <a:chExt cx="82461" cy="435744"/>
            </a:xfrm>
          </p:grpSpPr>
          <p:cxnSp>
            <p:nvCxnSpPr>
              <p:cNvPr id="1559" name="Connecteur droit 1558"/>
              <p:cNvCxnSpPr/>
              <p:nvPr/>
            </p:nvCxnSpPr>
            <p:spPr>
              <a:xfrm>
                <a:off x="3923728" y="4437455"/>
                <a:ext cx="0" cy="287652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560" name="Ellipse 1559"/>
              <p:cNvSpPr/>
              <p:nvPr/>
            </p:nvSpPr>
            <p:spPr>
              <a:xfrm>
                <a:off x="3900726" y="4289314"/>
                <a:ext cx="46004" cy="143826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 kern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1561" name="Connecteur droit 1560"/>
              <p:cNvCxnSpPr/>
              <p:nvPr/>
            </p:nvCxnSpPr>
            <p:spPr>
              <a:xfrm flipV="1">
                <a:off x="3923728" y="4473411"/>
                <a:ext cx="37378" cy="35957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62" name="Connecteur droit 1561"/>
              <p:cNvCxnSpPr/>
              <p:nvPr/>
            </p:nvCxnSpPr>
            <p:spPr>
              <a:xfrm flipV="1">
                <a:off x="3929478" y="4545324"/>
                <a:ext cx="35941" cy="35957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63" name="Connecteur droit 1562"/>
              <p:cNvCxnSpPr/>
              <p:nvPr/>
            </p:nvCxnSpPr>
            <p:spPr>
              <a:xfrm flipV="1">
                <a:off x="3926603" y="4617237"/>
                <a:ext cx="35941" cy="35957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64" name="Connecteur droit 1563"/>
              <p:cNvCxnSpPr/>
              <p:nvPr/>
            </p:nvCxnSpPr>
            <p:spPr>
              <a:xfrm flipH="1" flipV="1">
                <a:off x="3882037" y="4579842"/>
                <a:ext cx="37378" cy="35957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65" name="Connecteur droit 1564"/>
              <p:cNvCxnSpPr/>
              <p:nvPr/>
            </p:nvCxnSpPr>
            <p:spPr>
              <a:xfrm flipH="1" flipV="1">
                <a:off x="3887788" y="4509368"/>
                <a:ext cx="38815" cy="35956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sp>
          <p:nvSpPr>
            <p:cNvPr id="1488" name="Forme libre 1487"/>
            <p:cNvSpPr/>
            <p:nvPr/>
          </p:nvSpPr>
          <p:spPr>
            <a:xfrm>
              <a:off x="756071" y="2759712"/>
              <a:ext cx="8085208" cy="1035547"/>
            </a:xfrm>
            <a:custGeom>
              <a:avLst/>
              <a:gdLst>
                <a:gd name="connsiteX0" fmla="*/ 0 w 6736462"/>
                <a:gd name="connsiteY0" fmla="*/ 1133762 h 1270702"/>
                <a:gd name="connsiteX1" fmla="*/ 1187939 w 6736462"/>
                <a:gd name="connsiteY1" fmla="*/ 578870 h 1270702"/>
                <a:gd name="connsiteX2" fmla="*/ 2117969 w 6736462"/>
                <a:gd name="connsiteY2" fmla="*/ 1266624 h 1270702"/>
                <a:gd name="connsiteX3" fmla="*/ 3946769 w 6736462"/>
                <a:gd name="connsiteY3" fmla="*/ 860224 h 1270702"/>
                <a:gd name="connsiteX4" fmla="*/ 4798646 w 6736462"/>
                <a:gd name="connsiteY4" fmla="*/ 774255 h 1270702"/>
                <a:gd name="connsiteX5" fmla="*/ 5369169 w 6736462"/>
                <a:gd name="connsiteY5" fmla="*/ 461639 h 1270702"/>
                <a:gd name="connsiteX6" fmla="*/ 5939693 w 6736462"/>
                <a:gd name="connsiteY6" fmla="*/ 39609 h 1270702"/>
                <a:gd name="connsiteX7" fmla="*/ 6666523 w 6736462"/>
                <a:gd name="connsiteY7" fmla="*/ 16162 h 1270702"/>
                <a:gd name="connsiteX8" fmla="*/ 6666523 w 6736462"/>
                <a:gd name="connsiteY8" fmla="*/ 23978 h 1270702"/>
                <a:gd name="connsiteX0" fmla="*/ 0 w 7225199"/>
                <a:gd name="connsiteY0" fmla="*/ 1446377 h 1446377"/>
                <a:gd name="connsiteX1" fmla="*/ 1676676 w 7225199"/>
                <a:gd name="connsiteY1" fmla="*/ 578870 h 1446377"/>
                <a:gd name="connsiteX2" fmla="*/ 2606706 w 7225199"/>
                <a:gd name="connsiteY2" fmla="*/ 1266624 h 1446377"/>
                <a:gd name="connsiteX3" fmla="*/ 4435506 w 7225199"/>
                <a:gd name="connsiteY3" fmla="*/ 860224 h 1446377"/>
                <a:gd name="connsiteX4" fmla="*/ 5287383 w 7225199"/>
                <a:gd name="connsiteY4" fmla="*/ 774255 h 1446377"/>
                <a:gd name="connsiteX5" fmla="*/ 5857906 w 7225199"/>
                <a:gd name="connsiteY5" fmla="*/ 461639 h 1446377"/>
                <a:gd name="connsiteX6" fmla="*/ 6428430 w 7225199"/>
                <a:gd name="connsiteY6" fmla="*/ 39609 h 1446377"/>
                <a:gd name="connsiteX7" fmla="*/ 7155260 w 7225199"/>
                <a:gd name="connsiteY7" fmla="*/ 16162 h 1446377"/>
                <a:gd name="connsiteX8" fmla="*/ 7155260 w 7225199"/>
                <a:gd name="connsiteY8" fmla="*/ 23978 h 1446377"/>
                <a:gd name="connsiteX0" fmla="*/ 0 w 7225199"/>
                <a:gd name="connsiteY0" fmla="*/ 1446377 h 1446377"/>
                <a:gd name="connsiteX1" fmla="*/ 1676676 w 7225199"/>
                <a:gd name="connsiteY1" fmla="*/ 578870 h 1446377"/>
                <a:gd name="connsiteX2" fmla="*/ 2606706 w 7225199"/>
                <a:gd name="connsiteY2" fmla="*/ 1266624 h 1446377"/>
                <a:gd name="connsiteX3" fmla="*/ 4435506 w 7225199"/>
                <a:gd name="connsiteY3" fmla="*/ 860224 h 1446377"/>
                <a:gd name="connsiteX4" fmla="*/ 5287383 w 7225199"/>
                <a:gd name="connsiteY4" fmla="*/ 774255 h 1446377"/>
                <a:gd name="connsiteX5" fmla="*/ 5857906 w 7225199"/>
                <a:gd name="connsiteY5" fmla="*/ 461639 h 1446377"/>
                <a:gd name="connsiteX6" fmla="*/ 6428430 w 7225199"/>
                <a:gd name="connsiteY6" fmla="*/ 39609 h 1446377"/>
                <a:gd name="connsiteX7" fmla="*/ 7155260 w 7225199"/>
                <a:gd name="connsiteY7" fmla="*/ 16162 h 1446377"/>
                <a:gd name="connsiteX8" fmla="*/ 7155260 w 7225199"/>
                <a:gd name="connsiteY8" fmla="*/ 23978 h 1446377"/>
                <a:gd name="connsiteX0" fmla="*/ 0 w 7225199"/>
                <a:gd name="connsiteY0" fmla="*/ 1446377 h 1446377"/>
                <a:gd name="connsiteX1" fmla="*/ 1676676 w 7225199"/>
                <a:gd name="connsiteY1" fmla="*/ 578870 h 1446377"/>
                <a:gd name="connsiteX2" fmla="*/ 2606706 w 7225199"/>
                <a:gd name="connsiteY2" fmla="*/ 1266624 h 1446377"/>
                <a:gd name="connsiteX3" fmla="*/ 4435506 w 7225199"/>
                <a:gd name="connsiteY3" fmla="*/ 860224 h 1446377"/>
                <a:gd name="connsiteX4" fmla="*/ 5287383 w 7225199"/>
                <a:gd name="connsiteY4" fmla="*/ 774255 h 1446377"/>
                <a:gd name="connsiteX5" fmla="*/ 5857906 w 7225199"/>
                <a:gd name="connsiteY5" fmla="*/ 461639 h 1446377"/>
                <a:gd name="connsiteX6" fmla="*/ 6428430 w 7225199"/>
                <a:gd name="connsiteY6" fmla="*/ 39609 h 1446377"/>
                <a:gd name="connsiteX7" fmla="*/ 7155260 w 7225199"/>
                <a:gd name="connsiteY7" fmla="*/ 16162 h 1446377"/>
                <a:gd name="connsiteX8" fmla="*/ 7155260 w 7225199"/>
                <a:gd name="connsiteY8" fmla="*/ 23978 h 1446377"/>
                <a:gd name="connsiteX0" fmla="*/ 0 w 7225199"/>
                <a:gd name="connsiteY0" fmla="*/ 1446377 h 1446377"/>
                <a:gd name="connsiteX1" fmla="*/ 1676676 w 7225199"/>
                <a:gd name="connsiteY1" fmla="*/ 578870 h 1446377"/>
                <a:gd name="connsiteX2" fmla="*/ 2591669 w 7225199"/>
                <a:gd name="connsiteY2" fmla="*/ 844593 h 1446377"/>
                <a:gd name="connsiteX3" fmla="*/ 4435506 w 7225199"/>
                <a:gd name="connsiteY3" fmla="*/ 860224 h 1446377"/>
                <a:gd name="connsiteX4" fmla="*/ 5287383 w 7225199"/>
                <a:gd name="connsiteY4" fmla="*/ 774255 h 1446377"/>
                <a:gd name="connsiteX5" fmla="*/ 5857906 w 7225199"/>
                <a:gd name="connsiteY5" fmla="*/ 461639 h 1446377"/>
                <a:gd name="connsiteX6" fmla="*/ 6428430 w 7225199"/>
                <a:gd name="connsiteY6" fmla="*/ 39609 h 1446377"/>
                <a:gd name="connsiteX7" fmla="*/ 7155260 w 7225199"/>
                <a:gd name="connsiteY7" fmla="*/ 16162 h 1446377"/>
                <a:gd name="connsiteX8" fmla="*/ 7155260 w 7225199"/>
                <a:gd name="connsiteY8" fmla="*/ 23978 h 1446377"/>
                <a:gd name="connsiteX0" fmla="*/ 0 w 7225199"/>
                <a:gd name="connsiteY0" fmla="*/ 1446377 h 1446377"/>
                <a:gd name="connsiteX1" fmla="*/ 1676676 w 7225199"/>
                <a:gd name="connsiteY1" fmla="*/ 578870 h 1446377"/>
                <a:gd name="connsiteX2" fmla="*/ 2591669 w 7225199"/>
                <a:gd name="connsiteY2" fmla="*/ 844593 h 1446377"/>
                <a:gd name="connsiteX3" fmla="*/ 4315202 w 7225199"/>
                <a:gd name="connsiteY3" fmla="*/ 860224 h 1446377"/>
                <a:gd name="connsiteX4" fmla="*/ 5287383 w 7225199"/>
                <a:gd name="connsiteY4" fmla="*/ 774255 h 1446377"/>
                <a:gd name="connsiteX5" fmla="*/ 5857906 w 7225199"/>
                <a:gd name="connsiteY5" fmla="*/ 461639 h 1446377"/>
                <a:gd name="connsiteX6" fmla="*/ 6428430 w 7225199"/>
                <a:gd name="connsiteY6" fmla="*/ 39609 h 1446377"/>
                <a:gd name="connsiteX7" fmla="*/ 7155260 w 7225199"/>
                <a:gd name="connsiteY7" fmla="*/ 16162 h 1446377"/>
                <a:gd name="connsiteX8" fmla="*/ 7155260 w 7225199"/>
                <a:gd name="connsiteY8" fmla="*/ 23978 h 1446377"/>
                <a:gd name="connsiteX0" fmla="*/ 0 w 7225199"/>
                <a:gd name="connsiteY0" fmla="*/ 1446377 h 1446377"/>
                <a:gd name="connsiteX1" fmla="*/ 1676676 w 7225199"/>
                <a:gd name="connsiteY1" fmla="*/ 578870 h 1446377"/>
                <a:gd name="connsiteX2" fmla="*/ 2591669 w 7225199"/>
                <a:gd name="connsiteY2" fmla="*/ 844593 h 1446377"/>
                <a:gd name="connsiteX3" fmla="*/ 4315202 w 7225199"/>
                <a:gd name="connsiteY3" fmla="*/ 860224 h 1446377"/>
                <a:gd name="connsiteX4" fmla="*/ 5204674 w 7225199"/>
                <a:gd name="connsiteY4" fmla="*/ 961824 h 1446377"/>
                <a:gd name="connsiteX5" fmla="*/ 5857906 w 7225199"/>
                <a:gd name="connsiteY5" fmla="*/ 461639 h 1446377"/>
                <a:gd name="connsiteX6" fmla="*/ 6428430 w 7225199"/>
                <a:gd name="connsiteY6" fmla="*/ 39609 h 1446377"/>
                <a:gd name="connsiteX7" fmla="*/ 7155260 w 7225199"/>
                <a:gd name="connsiteY7" fmla="*/ 16162 h 1446377"/>
                <a:gd name="connsiteX8" fmla="*/ 7155260 w 7225199"/>
                <a:gd name="connsiteY8" fmla="*/ 23978 h 1446377"/>
                <a:gd name="connsiteX0" fmla="*/ 0 w 7225199"/>
                <a:gd name="connsiteY0" fmla="*/ 1446377 h 1446377"/>
                <a:gd name="connsiteX1" fmla="*/ 1676676 w 7225199"/>
                <a:gd name="connsiteY1" fmla="*/ 578870 h 1446377"/>
                <a:gd name="connsiteX2" fmla="*/ 2591669 w 7225199"/>
                <a:gd name="connsiteY2" fmla="*/ 844593 h 1446377"/>
                <a:gd name="connsiteX3" fmla="*/ 4119707 w 7225199"/>
                <a:gd name="connsiteY3" fmla="*/ 891486 h 1446377"/>
                <a:gd name="connsiteX4" fmla="*/ 5204674 w 7225199"/>
                <a:gd name="connsiteY4" fmla="*/ 961824 h 1446377"/>
                <a:gd name="connsiteX5" fmla="*/ 5857906 w 7225199"/>
                <a:gd name="connsiteY5" fmla="*/ 461639 h 1446377"/>
                <a:gd name="connsiteX6" fmla="*/ 6428430 w 7225199"/>
                <a:gd name="connsiteY6" fmla="*/ 39609 h 1446377"/>
                <a:gd name="connsiteX7" fmla="*/ 7155260 w 7225199"/>
                <a:gd name="connsiteY7" fmla="*/ 16162 h 1446377"/>
                <a:gd name="connsiteX8" fmla="*/ 7155260 w 7225199"/>
                <a:gd name="connsiteY8" fmla="*/ 23978 h 1446377"/>
                <a:gd name="connsiteX0" fmla="*/ 0 w 7225199"/>
                <a:gd name="connsiteY0" fmla="*/ 1446377 h 1446377"/>
                <a:gd name="connsiteX1" fmla="*/ 1676676 w 7225199"/>
                <a:gd name="connsiteY1" fmla="*/ 578870 h 1446377"/>
                <a:gd name="connsiteX2" fmla="*/ 2591669 w 7225199"/>
                <a:gd name="connsiteY2" fmla="*/ 844593 h 1446377"/>
                <a:gd name="connsiteX3" fmla="*/ 4119707 w 7225199"/>
                <a:gd name="connsiteY3" fmla="*/ 891486 h 1446377"/>
                <a:gd name="connsiteX4" fmla="*/ 5204674 w 7225199"/>
                <a:gd name="connsiteY4" fmla="*/ 961824 h 1446377"/>
                <a:gd name="connsiteX5" fmla="*/ 5857906 w 7225199"/>
                <a:gd name="connsiteY5" fmla="*/ 461639 h 1446377"/>
                <a:gd name="connsiteX6" fmla="*/ 6428430 w 7225199"/>
                <a:gd name="connsiteY6" fmla="*/ 39609 h 1446377"/>
                <a:gd name="connsiteX7" fmla="*/ 7155260 w 7225199"/>
                <a:gd name="connsiteY7" fmla="*/ 16162 h 1446377"/>
                <a:gd name="connsiteX8" fmla="*/ 7155260 w 7225199"/>
                <a:gd name="connsiteY8" fmla="*/ 23978 h 1446377"/>
                <a:gd name="connsiteX0" fmla="*/ 0 w 7225199"/>
                <a:gd name="connsiteY0" fmla="*/ 1446377 h 1446377"/>
                <a:gd name="connsiteX1" fmla="*/ 1676676 w 7225199"/>
                <a:gd name="connsiteY1" fmla="*/ 578870 h 1446377"/>
                <a:gd name="connsiteX2" fmla="*/ 2591669 w 7225199"/>
                <a:gd name="connsiteY2" fmla="*/ 844593 h 1446377"/>
                <a:gd name="connsiteX3" fmla="*/ 4119707 w 7225199"/>
                <a:gd name="connsiteY3" fmla="*/ 891486 h 1446377"/>
                <a:gd name="connsiteX4" fmla="*/ 5159560 w 7225199"/>
                <a:gd name="connsiteY4" fmla="*/ 1047793 h 1446377"/>
                <a:gd name="connsiteX5" fmla="*/ 5857906 w 7225199"/>
                <a:gd name="connsiteY5" fmla="*/ 461639 h 1446377"/>
                <a:gd name="connsiteX6" fmla="*/ 6428430 w 7225199"/>
                <a:gd name="connsiteY6" fmla="*/ 39609 h 1446377"/>
                <a:gd name="connsiteX7" fmla="*/ 7155260 w 7225199"/>
                <a:gd name="connsiteY7" fmla="*/ 16162 h 1446377"/>
                <a:gd name="connsiteX8" fmla="*/ 7155260 w 7225199"/>
                <a:gd name="connsiteY8" fmla="*/ 23978 h 1446377"/>
                <a:gd name="connsiteX0" fmla="*/ 0 w 7225199"/>
                <a:gd name="connsiteY0" fmla="*/ 1446377 h 1446377"/>
                <a:gd name="connsiteX1" fmla="*/ 1676676 w 7225199"/>
                <a:gd name="connsiteY1" fmla="*/ 578870 h 1446377"/>
                <a:gd name="connsiteX2" fmla="*/ 2591669 w 7225199"/>
                <a:gd name="connsiteY2" fmla="*/ 844593 h 1446377"/>
                <a:gd name="connsiteX3" fmla="*/ 3781350 w 7225199"/>
                <a:gd name="connsiteY3" fmla="*/ 891486 h 1446377"/>
                <a:gd name="connsiteX4" fmla="*/ 5159560 w 7225199"/>
                <a:gd name="connsiteY4" fmla="*/ 1047793 h 1446377"/>
                <a:gd name="connsiteX5" fmla="*/ 5857906 w 7225199"/>
                <a:gd name="connsiteY5" fmla="*/ 461639 h 1446377"/>
                <a:gd name="connsiteX6" fmla="*/ 6428430 w 7225199"/>
                <a:gd name="connsiteY6" fmla="*/ 39609 h 1446377"/>
                <a:gd name="connsiteX7" fmla="*/ 7155260 w 7225199"/>
                <a:gd name="connsiteY7" fmla="*/ 16162 h 1446377"/>
                <a:gd name="connsiteX8" fmla="*/ 7155260 w 7225199"/>
                <a:gd name="connsiteY8" fmla="*/ 23978 h 1446377"/>
                <a:gd name="connsiteX0" fmla="*/ 0 w 7225199"/>
                <a:gd name="connsiteY0" fmla="*/ 1453663 h 1453663"/>
                <a:gd name="connsiteX1" fmla="*/ 1676676 w 7225199"/>
                <a:gd name="connsiteY1" fmla="*/ 586156 h 1453663"/>
                <a:gd name="connsiteX2" fmla="*/ 2591669 w 7225199"/>
                <a:gd name="connsiteY2" fmla="*/ 851879 h 1453663"/>
                <a:gd name="connsiteX3" fmla="*/ 3781350 w 7225199"/>
                <a:gd name="connsiteY3" fmla="*/ 898772 h 1453663"/>
                <a:gd name="connsiteX4" fmla="*/ 5159560 w 7225199"/>
                <a:gd name="connsiteY4" fmla="*/ 1055079 h 1453663"/>
                <a:gd name="connsiteX5" fmla="*/ 6023325 w 7225199"/>
                <a:gd name="connsiteY5" fmla="*/ 570525 h 1453663"/>
                <a:gd name="connsiteX6" fmla="*/ 6428430 w 7225199"/>
                <a:gd name="connsiteY6" fmla="*/ 46895 h 1453663"/>
                <a:gd name="connsiteX7" fmla="*/ 7155260 w 7225199"/>
                <a:gd name="connsiteY7" fmla="*/ 23448 h 1453663"/>
                <a:gd name="connsiteX8" fmla="*/ 7155260 w 7225199"/>
                <a:gd name="connsiteY8" fmla="*/ 31264 h 1453663"/>
                <a:gd name="connsiteX0" fmla="*/ 0 w 7225199"/>
                <a:gd name="connsiteY0" fmla="*/ 1453663 h 1453663"/>
                <a:gd name="connsiteX1" fmla="*/ 1676676 w 7225199"/>
                <a:gd name="connsiteY1" fmla="*/ 586156 h 1453663"/>
                <a:gd name="connsiteX2" fmla="*/ 2591669 w 7225199"/>
                <a:gd name="connsiteY2" fmla="*/ 851879 h 1453663"/>
                <a:gd name="connsiteX3" fmla="*/ 3781350 w 7225199"/>
                <a:gd name="connsiteY3" fmla="*/ 898772 h 1453663"/>
                <a:gd name="connsiteX4" fmla="*/ 5159560 w 7225199"/>
                <a:gd name="connsiteY4" fmla="*/ 1055079 h 1453663"/>
                <a:gd name="connsiteX5" fmla="*/ 6023325 w 7225199"/>
                <a:gd name="connsiteY5" fmla="*/ 570525 h 1453663"/>
                <a:gd name="connsiteX6" fmla="*/ 6428430 w 7225199"/>
                <a:gd name="connsiteY6" fmla="*/ 46895 h 1453663"/>
                <a:gd name="connsiteX7" fmla="*/ 7155260 w 7225199"/>
                <a:gd name="connsiteY7" fmla="*/ 23448 h 1453663"/>
                <a:gd name="connsiteX8" fmla="*/ 7155260 w 7225199"/>
                <a:gd name="connsiteY8" fmla="*/ 31264 h 1453663"/>
                <a:gd name="connsiteX0" fmla="*/ 0 w 7197611"/>
                <a:gd name="connsiteY0" fmla="*/ 1467002 h 1467002"/>
                <a:gd name="connsiteX1" fmla="*/ 1676676 w 7197611"/>
                <a:gd name="connsiteY1" fmla="*/ 599495 h 1467002"/>
                <a:gd name="connsiteX2" fmla="*/ 2591669 w 7197611"/>
                <a:gd name="connsiteY2" fmla="*/ 865218 h 1467002"/>
                <a:gd name="connsiteX3" fmla="*/ 3781350 w 7197611"/>
                <a:gd name="connsiteY3" fmla="*/ 912111 h 1467002"/>
                <a:gd name="connsiteX4" fmla="*/ 5159560 w 7197611"/>
                <a:gd name="connsiteY4" fmla="*/ 1068418 h 1467002"/>
                <a:gd name="connsiteX5" fmla="*/ 6023325 w 7197611"/>
                <a:gd name="connsiteY5" fmla="*/ 583864 h 1467002"/>
                <a:gd name="connsiteX6" fmla="*/ 6841978 w 7197611"/>
                <a:gd name="connsiteY6" fmla="*/ 552603 h 1467002"/>
                <a:gd name="connsiteX7" fmla="*/ 7155260 w 7197611"/>
                <a:gd name="connsiteY7" fmla="*/ 36787 h 1467002"/>
                <a:gd name="connsiteX8" fmla="*/ 7155260 w 7197611"/>
                <a:gd name="connsiteY8" fmla="*/ 44603 h 1467002"/>
                <a:gd name="connsiteX0" fmla="*/ 0 w 7612829"/>
                <a:gd name="connsiteY0" fmla="*/ 1430400 h 1430400"/>
                <a:gd name="connsiteX1" fmla="*/ 1676676 w 7612829"/>
                <a:gd name="connsiteY1" fmla="*/ 562893 h 1430400"/>
                <a:gd name="connsiteX2" fmla="*/ 2591669 w 7612829"/>
                <a:gd name="connsiteY2" fmla="*/ 828616 h 1430400"/>
                <a:gd name="connsiteX3" fmla="*/ 3781350 w 7612829"/>
                <a:gd name="connsiteY3" fmla="*/ 875509 h 1430400"/>
                <a:gd name="connsiteX4" fmla="*/ 5159560 w 7612829"/>
                <a:gd name="connsiteY4" fmla="*/ 1031816 h 1430400"/>
                <a:gd name="connsiteX5" fmla="*/ 6023325 w 7612829"/>
                <a:gd name="connsiteY5" fmla="*/ 547262 h 1430400"/>
                <a:gd name="connsiteX6" fmla="*/ 6841978 w 7612829"/>
                <a:gd name="connsiteY6" fmla="*/ 516001 h 1430400"/>
                <a:gd name="connsiteX7" fmla="*/ 7155260 w 7612829"/>
                <a:gd name="connsiteY7" fmla="*/ 185 h 1430400"/>
                <a:gd name="connsiteX8" fmla="*/ 7606403 w 7612829"/>
                <a:gd name="connsiteY8" fmla="*/ 578524 h 1430400"/>
                <a:gd name="connsiteX0" fmla="*/ 0 w 7614702"/>
                <a:gd name="connsiteY0" fmla="*/ 940360 h 940360"/>
                <a:gd name="connsiteX1" fmla="*/ 1676676 w 7614702"/>
                <a:gd name="connsiteY1" fmla="*/ 72853 h 940360"/>
                <a:gd name="connsiteX2" fmla="*/ 2591669 w 7614702"/>
                <a:gd name="connsiteY2" fmla="*/ 338576 h 940360"/>
                <a:gd name="connsiteX3" fmla="*/ 3781350 w 7614702"/>
                <a:gd name="connsiteY3" fmla="*/ 385469 h 940360"/>
                <a:gd name="connsiteX4" fmla="*/ 5159560 w 7614702"/>
                <a:gd name="connsiteY4" fmla="*/ 541776 h 940360"/>
                <a:gd name="connsiteX5" fmla="*/ 6023325 w 7614702"/>
                <a:gd name="connsiteY5" fmla="*/ 57222 h 940360"/>
                <a:gd name="connsiteX6" fmla="*/ 6841978 w 7614702"/>
                <a:gd name="connsiteY6" fmla="*/ 25961 h 940360"/>
                <a:gd name="connsiteX7" fmla="*/ 7253008 w 7614702"/>
                <a:gd name="connsiteY7" fmla="*/ 2515 h 940360"/>
                <a:gd name="connsiteX8" fmla="*/ 7606403 w 7614702"/>
                <a:gd name="connsiteY8" fmla="*/ 88484 h 940360"/>
                <a:gd name="connsiteX0" fmla="*/ 0 w 7614702"/>
                <a:gd name="connsiteY0" fmla="*/ 940360 h 940360"/>
                <a:gd name="connsiteX1" fmla="*/ 1676676 w 7614702"/>
                <a:gd name="connsiteY1" fmla="*/ 72853 h 940360"/>
                <a:gd name="connsiteX2" fmla="*/ 2591669 w 7614702"/>
                <a:gd name="connsiteY2" fmla="*/ 338576 h 940360"/>
                <a:gd name="connsiteX3" fmla="*/ 3736236 w 7614702"/>
                <a:gd name="connsiteY3" fmla="*/ 369838 h 940360"/>
                <a:gd name="connsiteX4" fmla="*/ 5159560 w 7614702"/>
                <a:gd name="connsiteY4" fmla="*/ 541776 h 940360"/>
                <a:gd name="connsiteX5" fmla="*/ 6023325 w 7614702"/>
                <a:gd name="connsiteY5" fmla="*/ 57222 h 940360"/>
                <a:gd name="connsiteX6" fmla="*/ 6841978 w 7614702"/>
                <a:gd name="connsiteY6" fmla="*/ 25961 h 940360"/>
                <a:gd name="connsiteX7" fmla="*/ 7253008 w 7614702"/>
                <a:gd name="connsiteY7" fmla="*/ 2515 h 940360"/>
                <a:gd name="connsiteX8" fmla="*/ 7606403 w 7614702"/>
                <a:gd name="connsiteY8" fmla="*/ 88484 h 940360"/>
                <a:gd name="connsiteX0" fmla="*/ 0 w 7614702"/>
                <a:gd name="connsiteY0" fmla="*/ 940360 h 940360"/>
                <a:gd name="connsiteX1" fmla="*/ 1676676 w 7614702"/>
                <a:gd name="connsiteY1" fmla="*/ 72853 h 940360"/>
                <a:gd name="connsiteX2" fmla="*/ 2591669 w 7614702"/>
                <a:gd name="connsiteY2" fmla="*/ 338576 h 940360"/>
                <a:gd name="connsiteX3" fmla="*/ 3736236 w 7614702"/>
                <a:gd name="connsiteY3" fmla="*/ 369838 h 940360"/>
                <a:gd name="connsiteX4" fmla="*/ 4438650 w 7614702"/>
                <a:gd name="connsiteY4" fmla="*/ 490088 h 940360"/>
                <a:gd name="connsiteX5" fmla="*/ 5159560 w 7614702"/>
                <a:gd name="connsiteY5" fmla="*/ 541776 h 940360"/>
                <a:gd name="connsiteX6" fmla="*/ 6023325 w 7614702"/>
                <a:gd name="connsiteY6" fmla="*/ 57222 h 940360"/>
                <a:gd name="connsiteX7" fmla="*/ 6841978 w 7614702"/>
                <a:gd name="connsiteY7" fmla="*/ 25961 h 940360"/>
                <a:gd name="connsiteX8" fmla="*/ 7253008 w 7614702"/>
                <a:gd name="connsiteY8" fmla="*/ 2515 h 940360"/>
                <a:gd name="connsiteX9" fmla="*/ 7606403 w 7614702"/>
                <a:gd name="connsiteY9" fmla="*/ 88484 h 940360"/>
                <a:gd name="connsiteX0" fmla="*/ 0 w 7614702"/>
                <a:gd name="connsiteY0" fmla="*/ 958173 h 958173"/>
                <a:gd name="connsiteX1" fmla="*/ 1676676 w 7614702"/>
                <a:gd name="connsiteY1" fmla="*/ 90666 h 958173"/>
                <a:gd name="connsiteX2" fmla="*/ 2591669 w 7614702"/>
                <a:gd name="connsiteY2" fmla="*/ 356389 h 958173"/>
                <a:gd name="connsiteX3" fmla="*/ 3736236 w 7614702"/>
                <a:gd name="connsiteY3" fmla="*/ 387651 h 958173"/>
                <a:gd name="connsiteX4" fmla="*/ 4438650 w 7614702"/>
                <a:gd name="connsiteY4" fmla="*/ 507901 h 958173"/>
                <a:gd name="connsiteX5" fmla="*/ 5159560 w 7614702"/>
                <a:gd name="connsiteY5" fmla="*/ 559589 h 958173"/>
                <a:gd name="connsiteX6" fmla="*/ 5955653 w 7614702"/>
                <a:gd name="connsiteY6" fmla="*/ 465805 h 958173"/>
                <a:gd name="connsiteX7" fmla="*/ 6841978 w 7614702"/>
                <a:gd name="connsiteY7" fmla="*/ 43774 h 958173"/>
                <a:gd name="connsiteX8" fmla="*/ 7253008 w 7614702"/>
                <a:gd name="connsiteY8" fmla="*/ 20328 h 958173"/>
                <a:gd name="connsiteX9" fmla="*/ 7606403 w 7614702"/>
                <a:gd name="connsiteY9" fmla="*/ 106297 h 958173"/>
                <a:gd name="connsiteX0" fmla="*/ 0 w 7614702"/>
                <a:gd name="connsiteY0" fmla="*/ 958173 h 958173"/>
                <a:gd name="connsiteX1" fmla="*/ 1676676 w 7614702"/>
                <a:gd name="connsiteY1" fmla="*/ 90666 h 958173"/>
                <a:gd name="connsiteX2" fmla="*/ 2591669 w 7614702"/>
                <a:gd name="connsiteY2" fmla="*/ 356389 h 958173"/>
                <a:gd name="connsiteX3" fmla="*/ 3736236 w 7614702"/>
                <a:gd name="connsiteY3" fmla="*/ 387651 h 958173"/>
                <a:gd name="connsiteX4" fmla="*/ 4438650 w 7614702"/>
                <a:gd name="connsiteY4" fmla="*/ 507901 h 958173"/>
                <a:gd name="connsiteX5" fmla="*/ 5159560 w 7614702"/>
                <a:gd name="connsiteY5" fmla="*/ 645559 h 958173"/>
                <a:gd name="connsiteX6" fmla="*/ 5955653 w 7614702"/>
                <a:gd name="connsiteY6" fmla="*/ 465805 h 958173"/>
                <a:gd name="connsiteX7" fmla="*/ 6841978 w 7614702"/>
                <a:gd name="connsiteY7" fmla="*/ 43774 h 958173"/>
                <a:gd name="connsiteX8" fmla="*/ 7253008 w 7614702"/>
                <a:gd name="connsiteY8" fmla="*/ 20328 h 958173"/>
                <a:gd name="connsiteX9" fmla="*/ 7606403 w 7614702"/>
                <a:gd name="connsiteY9" fmla="*/ 106297 h 958173"/>
                <a:gd name="connsiteX0" fmla="*/ 0 w 7614702"/>
                <a:gd name="connsiteY0" fmla="*/ 958173 h 958173"/>
                <a:gd name="connsiteX1" fmla="*/ 1676676 w 7614702"/>
                <a:gd name="connsiteY1" fmla="*/ 90666 h 958173"/>
                <a:gd name="connsiteX2" fmla="*/ 2591669 w 7614702"/>
                <a:gd name="connsiteY2" fmla="*/ 356389 h 958173"/>
                <a:gd name="connsiteX3" fmla="*/ 3736236 w 7614702"/>
                <a:gd name="connsiteY3" fmla="*/ 387651 h 958173"/>
                <a:gd name="connsiteX4" fmla="*/ 4438650 w 7614702"/>
                <a:gd name="connsiteY4" fmla="*/ 507901 h 958173"/>
                <a:gd name="connsiteX5" fmla="*/ 5219712 w 7614702"/>
                <a:gd name="connsiteY5" fmla="*/ 731528 h 958173"/>
                <a:gd name="connsiteX6" fmla="*/ 5955653 w 7614702"/>
                <a:gd name="connsiteY6" fmla="*/ 465805 h 958173"/>
                <a:gd name="connsiteX7" fmla="*/ 6841978 w 7614702"/>
                <a:gd name="connsiteY7" fmla="*/ 43774 h 958173"/>
                <a:gd name="connsiteX8" fmla="*/ 7253008 w 7614702"/>
                <a:gd name="connsiteY8" fmla="*/ 20328 h 958173"/>
                <a:gd name="connsiteX9" fmla="*/ 7606403 w 7614702"/>
                <a:gd name="connsiteY9" fmla="*/ 106297 h 958173"/>
                <a:gd name="connsiteX0" fmla="*/ 0 w 7614702"/>
                <a:gd name="connsiteY0" fmla="*/ 958173 h 958173"/>
                <a:gd name="connsiteX1" fmla="*/ 1676676 w 7614702"/>
                <a:gd name="connsiteY1" fmla="*/ 90666 h 958173"/>
                <a:gd name="connsiteX2" fmla="*/ 2591669 w 7614702"/>
                <a:gd name="connsiteY2" fmla="*/ 356389 h 958173"/>
                <a:gd name="connsiteX3" fmla="*/ 3736236 w 7614702"/>
                <a:gd name="connsiteY3" fmla="*/ 387651 h 958173"/>
                <a:gd name="connsiteX4" fmla="*/ 4438650 w 7614702"/>
                <a:gd name="connsiteY4" fmla="*/ 507901 h 958173"/>
                <a:gd name="connsiteX5" fmla="*/ 4363460 w 7614702"/>
                <a:gd name="connsiteY5" fmla="*/ 500086 h 958173"/>
                <a:gd name="connsiteX6" fmla="*/ 5219712 w 7614702"/>
                <a:gd name="connsiteY6" fmla="*/ 731528 h 958173"/>
                <a:gd name="connsiteX7" fmla="*/ 5955653 w 7614702"/>
                <a:gd name="connsiteY7" fmla="*/ 465805 h 958173"/>
                <a:gd name="connsiteX8" fmla="*/ 6841978 w 7614702"/>
                <a:gd name="connsiteY8" fmla="*/ 43774 h 958173"/>
                <a:gd name="connsiteX9" fmla="*/ 7253008 w 7614702"/>
                <a:gd name="connsiteY9" fmla="*/ 20328 h 958173"/>
                <a:gd name="connsiteX10" fmla="*/ 7606403 w 7614702"/>
                <a:gd name="connsiteY10" fmla="*/ 106297 h 958173"/>
                <a:gd name="connsiteX0" fmla="*/ 0 w 7614702"/>
                <a:gd name="connsiteY0" fmla="*/ 958173 h 958173"/>
                <a:gd name="connsiteX1" fmla="*/ 1676676 w 7614702"/>
                <a:gd name="connsiteY1" fmla="*/ 90666 h 958173"/>
                <a:gd name="connsiteX2" fmla="*/ 2591669 w 7614702"/>
                <a:gd name="connsiteY2" fmla="*/ 356389 h 958173"/>
                <a:gd name="connsiteX3" fmla="*/ 3736236 w 7614702"/>
                <a:gd name="connsiteY3" fmla="*/ 387651 h 958173"/>
                <a:gd name="connsiteX4" fmla="*/ 4438650 w 7614702"/>
                <a:gd name="connsiteY4" fmla="*/ 507901 h 958173"/>
                <a:gd name="connsiteX5" fmla="*/ 4363460 w 7614702"/>
                <a:gd name="connsiteY5" fmla="*/ 500086 h 958173"/>
                <a:gd name="connsiteX6" fmla="*/ 5219712 w 7614702"/>
                <a:gd name="connsiteY6" fmla="*/ 731528 h 958173"/>
                <a:gd name="connsiteX7" fmla="*/ 5955653 w 7614702"/>
                <a:gd name="connsiteY7" fmla="*/ 465805 h 958173"/>
                <a:gd name="connsiteX8" fmla="*/ 6841978 w 7614702"/>
                <a:gd name="connsiteY8" fmla="*/ 43774 h 958173"/>
                <a:gd name="connsiteX9" fmla="*/ 7253008 w 7614702"/>
                <a:gd name="connsiteY9" fmla="*/ 20328 h 958173"/>
                <a:gd name="connsiteX10" fmla="*/ 7606403 w 7614702"/>
                <a:gd name="connsiteY10" fmla="*/ 106297 h 958173"/>
                <a:gd name="connsiteX0" fmla="*/ 0 w 7614702"/>
                <a:gd name="connsiteY0" fmla="*/ 958173 h 958173"/>
                <a:gd name="connsiteX1" fmla="*/ 1676676 w 7614702"/>
                <a:gd name="connsiteY1" fmla="*/ 90666 h 958173"/>
                <a:gd name="connsiteX2" fmla="*/ 2591669 w 7614702"/>
                <a:gd name="connsiteY2" fmla="*/ 356389 h 958173"/>
                <a:gd name="connsiteX3" fmla="*/ 3736236 w 7614702"/>
                <a:gd name="connsiteY3" fmla="*/ 387651 h 958173"/>
                <a:gd name="connsiteX4" fmla="*/ 4438650 w 7614702"/>
                <a:gd name="connsiteY4" fmla="*/ 507901 h 958173"/>
                <a:gd name="connsiteX5" fmla="*/ 4363460 w 7614702"/>
                <a:gd name="connsiteY5" fmla="*/ 500086 h 958173"/>
                <a:gd name="connsiteX6" fmla="*/ 5219712 w 7614702"/>
                <a:gd name="connsiteY6" fmla="*/ 731528 h 958173"/>
                <a:gd name="connsiteX7" fmla="*/ 5955653 w 7614702"/>
                <a:gd name="connsiteY7" fmla="*/ 465805 h 958173"/>
                <a:gd name="connsiteX8" fmla="*/ 6841978 w 7614702"/>
                <a:gd name="connsiteY8" fmla="*/ 43774 h 958173"/>
                <a:gd name="connsiteX9" fmla="*/ 7253008 w 7614702"/>
                <a:gd name="connsiteY9" fmla="*/ 20328 h 958173"/>
                <a:gd name="connsiteX10" fmla="*/ 7606403 w 7614702"/>
                <a:gd name="connsiteY10" fmla="*/ 106297 h 958173"/>
                <a:gd name="connsiteX0" fmla="*/ 0 w 7614702"/>
                <a:gd name="connsiteY0" fmla="*/ 958173 h 958173"/>
                <a:gd name="connsiteX1" fmla="*/ 1676676 w 7614702"/>
                <a:gd name="connsiteY1" fmla="*/ 90666 h 958173"/>
                <a:gd name="connsiteX2" fmla="*/ 2591669 w 7614702"/>
                <a:gd name="connsiteY2" fmla="*/ 356389 h 958173"/>
                <a:gd name="connsiteX3" fmla="*/ 3736236 w 7614702"/>
                <a:gd name="connsiteY3" fmla="*/ 387651 h 958173"/>
                <a:gd name="connsiteX4" fmla="*/ 3792014 w 7614702"/>
                <a:gd name="connsiteY4" fmla="*/ 320332 h 958173"/>
                <a:gd name="connsiteX5" fmla="*/ 4438650 w 7614702"/>
                <a:gd name="connsiteY5" fmla="*/ 507901 h 958173"/>
                <a:gd name="connsiteX6" fmla="*/ 4363460 w 7614702"/>
                <a:gd name="connsiteY6" fmla="*/ 500086 h 958173"/>
                <a:gd name="connsiteX7" fmla="*/ 5219712 w 7614702"/>
                <a:gd name="connsiteY7" fmla="*/ 731528 h 958173"/>
                <a:gd name="connsiteX8" fmla="*/ 5955653 w 7614702"/>
                <a:gd name="connsiteY8" fmla="*/ 465805 h 958173"/>
                <a:gd name="connsiteX9" fmla="*/ 6841978 w 7614702"/>
                <a:gd name="connsiteY9" fmla="*/ 43774 h 958173"/>
                <a:gd name="connsiteX10" fmla="*/ 7253008 w 7614702"/>
                <a:gd name="connsiteY10" fmla="*/ 20328 h 958173"/>
                <a:gd name="connsiteX11" fmla="*/ 7606403 w 7614702"/>
                <a:gd name="connsiteY11" fmla="*/ 106297 h 958173"/>
                <a:gd name="connsiteX0" fmla="*/ 0 w 7614702"/>
                <a:gd name="connsiteY0" fmla="*/ 958173 h 958173"/>
                <a:gd name="connsiteX1" fmla="*/ 1676676 w 7614702"/>
                <a:gd name="connsiteY1" fmla="*/ 90666 h 958173"/>
                <a:gd name="connsiteX2" fmla="*/ 2591669 w 7614702"/>
                <a:gd name="connsiteY2" fmla="*/ 356389 h 958173"/>
                <a:gd name="connsiteX3" fmla="*/ 3653527 w 7614702"/>
                <a:gd name="connsiteY3" fmla="*/ 372020 h 958173"/>
                <a:gd name="connsiteX4" fmla="*/ 3792014 w 7614702"/>
                <a:gd name="connsiteY4" fmla="*/ 320332 h 958173"/>
                <a:gd name="connsiteX5" fmla="*/ 4438650 w 7614702"/>
                <a:gd name="connsiteY5" fmla="*/ 507901 h 958173"/>
                <a:gd name="connsiteX6" fmla="*/ 4363460 w 7614702"/>
                <a:gd name="connsiteY6" fmla="*/ 500086 h 958173"/>
                <a:gd name="connsiteX7" fmla="*/ 5219712 w 7614702"/>
                <a:gd name="connsiteY7" fmla="*/ 731528 h 958173"/>
                <a:gd name="connsiteX8" fmla="*/ 5955653 w 7614702"/>
                <a:gd name="connsiteY8" fmla="*/ 465805 h 958173"/>
                <a:gd name="connsiteX9" fmla="*/ 6841978 w 7614702"/>
                <a:gd name="connsiteY9" fmla="*/ 43774 h 958173"/>
                <a:gd name="connsiteX10" fmla="*/ 7253008 w 7614702"/>
                <a:gd name="connsiteY10" fmla="*/ 20328 h 958173"/>
                <a:gd name="connsiteX11" fmla="*/ 7606403 w 7614702"/>
                <a:gd name="connsiteY11" fmla="*/ 106297 h 958173"/>
                <a:gd name="connsiteX0" fmla="*/ 0 w 7614702"/>
                <a:gd name="connsiteY0" fmla="*/ 958173 h 958173"/>
                <a:gd name="connsiteX1" fmla="*/ 1676676 w 7614702"/>
                <a:gd name="connsiteY1" fmla="*/ 90666 h 958173"/>
                <a:gd name="connsiteX2" fmla="*/ 2591669 w 7614702"/>
                <a:gd name="connsiteY2" fmla="*/ 356389 h 958173"/>
                <a:gd name="connsiteX3" fmla="*/ 3593375 w 7614702"/>
                <a:gd name="connsiteY3" fmla="*/ 372020 h 958173"/>
                <a:gd name="connsiteX4" fmla="*/ 3792014 w 7614702"/>
                <a:gd name="connsiteY4" fmla="*/ 320332 h 958173"/>
                <a:gd name="connsiteX5" fmla="*/ 4438650 w 7614702"/>
                <a:gd name="connsiteY5" fmla="*/ 507901 h 958173"/>
                <a:gd name="connsiteX6" fmla="*/ 4363460 w 7614702"/>
                <a:gd name="connsiteY6" fmla="*/ 500086 h 958173"/>
                <a:gd name="connsiteX7" fmla="*/ 5219712 w 7614702"/>
                <a:gd name="connsiteY7" fmla="*/ 731528 h 958173"/>
                <a:gd name="connsiteX8" fmla="*/ 5955653 w 7614702"/>
                <a:gd name="connsiteY8" fmla="*/ 465805 h 958173"/>
                <a:gd name="connsiteX9" fmla="*/ 6841978 w 7614702"/>
                <a:gd name="connsiteY9" fmla="*/ 43774 h 958173"/>
                <a:gd name="connsiteX10" fmla="*/ 7253008 w 7614702"/>
                <a:gd name="connsiteY10" fmla="*/ 20328 h 958173"/>
                <a:gd name="connsiteX11" fmla="*/ 7606403 w 7614702"/>
                <a:gd name="connsiteY11" fmla="*/ 106297 h 958173"/>
                <a:gd name="connsiteX0" fmla="*/ 0 w 7614702"/>
                <a:gd name="connsiteY0" fmla="*/ 958173 h 958173"/>
                <a:gd name="connsiteX1" fmla="*/ 1676676 w 7614702"/>
                <a:gd name="connsiteY1" fmla="*/ 90666 h 958173"/>
                <a:gd name="connsiteX2" fmla="*/ 2591669 w 7614702"/>
                <a:gd name="connsiteY2" fmla="*/ 356389 h 958173"/>
                <a:gd name="connsiteX3" fmla="*/ 3593375 w 7614702"/>
                <a:gd name="connsiteY3" fmla="*/ 372020 h 958173"/>
                <a:gd name="connsiteX4" fmla="*/ 3792014 w 7614702"/>
                <a:gd name="connsiteY4" fmla="*/ 320332 h 958173"/>
                <a:gd name="connsiteX5" fmla="*/ 4438650 w 7614702"/>
                <a:gd name="connsiteY5" fmla="*/ 507901 h 958173"/>
                <a:gd name="connsiteX6" fmla="*/ 4363460 w 7614702"/>
                <a:gd name="connsiteY6" fmla="*/ 500086 h 958173"/>
                <a:gd name="connsiteX7" fmla="*/ 5219712 w 7614702"/>
                <a:gd name="connsiteY7" fmla="*/ 731528 h 958173"/>
                <a:gd name="connsiteX8" fmla="*/ 5955653 w 7614702"/>
                <a:gd name="connsiteY8" fmla="*/ 465805 h 958173"/>
                <a:gd name="connsiteX9" fmla="*/ 6841978 w 7614702"/>
                <a:gd name="connsiteY9" fmla="*/ 43774 h 958173"/>
                <a:gd name="connsiteX10" fmla="*/ 7253008 w 7614702"/>
                <a:gd name="connsiteY10" fmla="*/ 20328 h 958173"/>
                <a:gd name="connsiteX11" fmla="*/ 7606403 w 7614702"/>
                <a:gd name="connsiteY11" fmla="*/ 106297 h 958173"/>
                <a:gd name="connsiteX0" fmla="*/ 0 w 7614702"/>
                <a:gd name="connsiteY0" fmla="*/ 958173 h 958173"/>
                <a:gd name="connsiteX1" fmla="*/ 1676676 w 7614702"/>
                <a:gd name="connsiteY1" fmla="*/ 90666 h 958173"/>
                <a:gd name="connsiteX2" fmla="*/ 2591669 w 7614702"/>
                <a:gd name="connsiteY2" fmla="*/ 356389 h 958173"/>
                <a:gd name="connsiteX3" fmla="*/ 3593375 w 7614702"/>
                <a:gd name="connsiteY3" fmla="*/ 372020 h 958173"/>
                <a:gd name="connsiteX4" fmla="*/ 3792014 w 7614702"/>
                <a:gd name="connsiteY4" fmla="*/ 320332 h 958173"/>
                <a:gd name="connsiteX5" fmla="*/ 4438650 w 7614702"/>
                <a:gd name="connsiteY5" fmla="*/ 507901 h 958173"/>
                <a:gd name="connsiteX6" fmla="*/ 4363460 w 7614702"/>
                <a:gd name="connsiteY6" fmla="*/ 500086 h 958173"/>
                <a:gd name="connsiteX7" fmla="*/ 5219712 w 7614702"/>
                <a:gd name="connsiteY7" fmla="*/ 731528 h 958173"/>
                <a:gd name="connsiteX8" fmla="*/ 5955653 w 7614702"/>
                <a:gd name="connsiteY8" fmla="*/ 465805 h 958173"/>
                <a:gd name="connsiteX9" fmla="*/ 6841978 w 7614702"/>
                <a:gd name="connsiteY9" fmla="*/ 43774 h 958173"/>
                <a:gd name="connsiteX10" fmla="*/ 7253008 w 7614702"/>
                <a:gd name="connsiteY10" fmla="*/ 20328 h 958173"/>
                <a:gd name="connsiteX11" fmla="*/ 7606403 w 7614702"/>
                <a:gd name="connsiteY11" fmla="*/ 106297 h 958173"/>
                <a:gd name="connsiteX0" fmla="*/ 0 w 7614702"/>
                <a:gd name="connsiteY0" fmla="*/ 958173 h 958173"/>
                <a:gd name="connsiteX1" fmla="*/ 1676676 w 7614702"/>
                <a:gd name="connsiteY1" fmla="*/ 90666 h 958173"/>
                <a:gd name="connsiteX2" fmla="*/ 2591669 w 7614702"/>
                <a:gd name="connsiteY2" fmla="*/ 356389 h 958173"/>
                <a:gd name="connsiteX3" fmla="*/ 3593375 w 7614702"/>
                <a:gd name="connsiteY3" fmla="*/ 372020 h 958173"/>
                <a:gd name="connsiteX4" fmla="*/ 3912319 w 7614702"/>
                <a:gd name="connsiteY4" fmla="*/ 328147 h 958173"/>
                <a:gd name="connsiteX5" fmla="*/ 4438650 w 7614702"/>
                <a:gd name="connsiteY5" fmla="*/ 507901 h 958173"/>
                <a:gd name="connsiteX6" fmla="*/ 4363460 w 7614702"/>
                <a:gd name="connsiteY6" fmla="*/ 500086 h 958173"/>
                <a:gd name="connsiteX7" fmla="*/ 5219712 w 7614702"/>
                <a:gd name="connsiteY7" fmla="*/ 731528 h 958173"/>
                <a:gd name="connsiteX8" fmla="*/ 5955653 w 7614702"/>
                <a:gd name="connsiteY8" fmla="*/ 465805 h 958173"/>
                <a:gd name="connsiteX9" fmla="*/ 6841978 w 7614702"/>
                <a:gd name="connsiteY9" fmla="*/ 43774 h 958173"/>
                <a:gd name="connsiteX10" fmla="*/ 7253008 w 7614702"/>
                <a:gd name="connsiteY10" fmla="*/ 20328 h 958173"/>
                <a:gd name="connsiteX11" fmla="*/ 7606403 w 7614702"/>
                <a:gd name="connsiteY11" fmla="*/ 106297 h 958173"/>
                <a:gd name="connsiteX0" fmla="*/ 0 w 7614702"/>
                <a:gd name="connsiteY0" fmla="*/ 958173 h 958173"/>
                <a:gd name="connsiteX1" fmla="*/ 1676676 w 7614702"/>
                <a:gd name="connsiteY1" fmla="*/ 90666 h 958173"/>
                <a:gd name="connsiteX2" fmla="*/ 2591669 w 7614702"/>
                <a:gd name="connsiteY2" fmla="*/ 356389 h 958173"/>
                <a:gd name="connsiteX3" fmla="*/ 3593375 w 7614702"/>
                <a:gd name="connsiteY3" fmla="*/ 372020 h 958173"/>
                <a:gd name="connsiteX4" fmla="*/ 3912319 w 7614702"/>
                <a:gd name="connsiteY4" fmla="*/ 328147 h 958173"/>
                <a:gd name="connsiteX5" fmla="*/ 4363460 w 7614702"/>
                <a:gd name="connsiteY5" fmla="*/ 500086 h 958173"/>
                <a:gd name="connsiteX6" fmla="*/ 5219712 w 7614702"/>
                <a:gd name="connsiteY6" fmla="*/ 731528 h 958173"/>
                <a:gd name="connsiteX7" fmla="*/ 5955653 w 7614702"/>
                <a:gd name="connsiteY7" fmla="*/ 465805 h 958173"/>
                <a:gd name="connsiteX8" fmla="*/ 6841978 w 7614702"/>
                <a:gd name="connsiteY8" fmla="*/ 43774 h 958173"/>
                <a:gd name="connsiteX9" fmla="*/ 7253008 w 7614702"/>
                <a:gd name="connsiteY9" fmla="*/ 20328 h 958173"/>
                <a:gd name="connsiteX10" fmla="*/ 7606403 w 7614702"/>
                <a:gd name="connsiteY10" fmla="*/ 106297 h 958173"/>
                <a:gd name="connsiteX0" fmla="*/ 0 w 7614732"/>
                <a:gd name="connsiteY0" fmla="*/ 937977 h 937977"/>
                <a:gd name="connsiteX1" fmla="*/ 1676676 w 7614732"/>
                <a:gd name="connsiteY1" fmla="*/ 70470 h 937977"/>
                <a:gd name="connsiteX2" fmla="*/ 2591669 w 7614732"/>
                <a:gd name="connsiteY2" fmla="*/ 336193 h 937977"/>
                <a:gd name="connsiteX3" fmla="*/ 3593375 w 7614732"/>
                <a:gd name="connsiteY3" fmla="*/ 351824 h 937977"/>
                <a:gd name="connsiteX4" fmla="*/ 3912319 w 7614732"/>
                <a:gd name="connsiteY4" fmla="*/ 307951 h 937977"/>
                <a:gd name="connsiteX5" fmla="*/ 4363460 w 7614732"/>
                <a:gd name="connsiteY5" fmla="*/ 479890 h 937977"/>
                <a:gd name="connsiteX6" fmla="*/ 5219712 w 7614732"/>
                <a:gd name="connsiteY6" fmla="*/ 711332 h 937977"/>
                <a:gd name="connsiteX7" fmla="*/ 5955653 w 7614732"/>
                <a:gd name="connsiteY7" fmla="*/ 445609 h 937977"/>
                <a:gd name="connsiteX8" fmla="*/ 6834460 w 7614732"/>
                <a:gd name="connsiteY8" fmla="*/ 109547 h 937977"/>
                <a:gd name="connsiteX9" fmla="*/ 7253008 w 7614732"/>
                <a:gd name="connsiteY9" fmla="*/ 132 h 937977"/>
                <a:gd name="connsiteX10" fmla="*/ 7606403 w 7614732"/>
                <a:gd name="connsiteY10" fmla="*/ 86101 h 937977"/>
                <a:gd name="connsiteX0" fmla="*/ 0 w 7617771"/>
                <a:gd name="connsiteY0" fmla="*/ 886898 h 886898"/>
                <a:gd name="connsiteX1" fmla="*/ 1676676 w 7617771"/>
                <a:gd name="connsiteY1" fmla="*/ 19391 h 886898"/>
                <a:gd name="connsiteX2" fmla="*/ 2591669 w 7617771"/>
                <a:gd name="connsiteY2" fmla="*/ 285114 h 886898"/>
                <a:gd name="connsiteX3" fmla="*/ 3593375 w 7617771"/>
                <a:gd name="connsiteY3" fmla="*/ 300745 h 886898"/>
                <a:gd name="connsiteX4" fmla="*/ 3912319 w 7617771"/>
                <a:gd name="connsiteY4" fmla="*/ 256872 h 886898"/>
                <a:gd name="connsiteX5" fmla="*/ 4363460 w 7617771"/>
                <a:gd name="connsiteY5" fmla="*/ 428811 h 886898"/>
                <a:gd name="connsiteX6" fmla="*/ 5219712 w 7617771"/>
                <a:gd name="connsiteY6" fmla="*/ 660253 h 886898"/>
                <a:gd name="connsiteX7" fmla="*/ 5955653 w 7617771"/>
                <a:gd name="connsiteY7" fmla="*/ 394530 h 886898"/>
                <a:gd name="connsiteX8" fmla="*/ 6834460 w 7617771"/>
                <a:gd name="connsiteY8" fmla="*/ 58468 h 886898"/>
                <a:gd name="connsiteX9" fmla="*/ 7343237 w 7617771"/>
                <a:gd name="connsiteY9" fmla="*/ 128807 h 886898"/>
                <a:gd name="connsiteX10" fmla="*/ 7606403 w 7617771"/>
                <a:gd name="connsiteY10" fmla="*/ 35022 h 886898"/>
                <a:gd name="connsiteX0" fmla="*/ 0 w 7779098"/>
                <a:gd name="connsiteY0" fmla="*/ 886898 h 886898"/>
                <a:gd name="connsiteX1" fmla="*/ 1676676 w 7779098"/>
                <a:gd name="connsiteY1" fmla="*/ 19391 h 886898"/>
                <a:gd name="connsiteX2" fmla="*/ 2591669 w 7779098"/>
                <a:gd name="connsiteY2" fmla="*/ 285114 h 886898"/>
                <a:gd name="connsiteX3" fmla="*/ 3593375 w 7779098"/>
                <a:gd name="connsiteY3" fmla="*/ 300745 h 886898"/>
                <a:gd name="connsiteX4" fmla="*/ 3912319 w 7779098"/>
                <a:gd name="connsiteY4" fmla="*/ 256872 h 886898"/>
                <a:gd name="connsiteX5" fmla="*/ 4363460 w 7779098"/>
                <a:gd name="connsiteY5" fmla="*/ 428811 h 886898"/>
                <a:gd name="connsiteX6" fmla="*/ 5219712 w 7779098"/>
                <a:gd name="connsiteY6" fmla="*/ 660253 h 886898"/>
                <a:gd name="connsiteX7" fmla="*/ 5955653 w 7779098"/>
                <a:gd name="connsiteY7" fmla="*/ 394530 h 886898"/>
                <a:gd name="connsiteX8" fmla="*/ 6834460 w 7779098"/>
                <a:gd name="connsiteY8" fmla="*/ 58468 h 886898"/>
                <a:gd name="connsiteX9" fmla="*/ 7343237 w 7779098"/>
                <a:gd name="connsiteY9" fmla="*/ 128807 h 886898"/>
                <a:gd name="connsiteX10" fmla="*/ 7771822 w 7779098"/>
                <a:gd name="connsiteY10" fmla="*/ 97545 h 886898"/>
                <a:gd name="connsiteX0" fmla="*/ 0 w 7779098"/>
                <a:gd name="connsiteY0" fmla="*/ 893128 h 893128"/>
                <a:gd name="connsiteX1" fmla="*/ 1676676 w 7779098"/>
                <a:gd name="connsiteY1" fmla="*/ 25621 h 893128"/>
                <a:gd name="connsiteX2" fmla="*/ 2328502 w 7779098"/>
                <a:gd name="connsiteY2" fmla="*/ 236636 h 893128"/>
                <a:gd name="connsiteX3" fmla="*/ 3593375 w 7779098"/>
                <a:gd name="connsiteY3" fmla="*/ 306975 h 893128"/>
                <a:gd name="connsiteX4" fmla="*/ 3912319 w 7779098"/>
                <a:gd name="connsiteY4" fmla="*/ 263102 h 893128"/>
                <a:gd name="connsiteX5" fmla="*/ 4363460 w 7779098"/>
                <a:gd name="connsiteY5" fmla="*/ 435041 h 893128"/>
                <a:gd name="connsiteX6" fmla="*/ 5219712 w 7779098"/>
                <a:gd name="connsiteY6" fmla="*/ 666483 h 893128"/>
                <a:gd name="connsiteX7" fmla="*/ 5955653 w 7779098"/>
                <a:gd name="connsiteY7" fmla="*/ 400760 h 893128"/>
                <a:gd name="connsiteX8" fmla="*/ 6834460 w 7779098"/>
                <a:gd name="connsiteY8" fmla="*/ 64698 h 893128"/>
                <a:gd name="connsiteX9" fmla="*/ 7343237 w 7779098"/>
                <a:gd name="connsiteY9" fmla="*/ 135037 h 893128"/>
                <a:gd name="connsiteX10" fmla="*/ 7771822 w 7779098"/>
                <a:gd name="connsiteY10" fmla="*/ 103775 h 893128"/>
                <a:gd name="connsiteX0" fmla="*/ 0 w 7779098"/>
                <a:gd name="connsiteY0" fmla="*/ 898091 h 898091"/>
                <a:gd name="connsiteX1" fmla="*/ 1676676 w 7779098"/>
                <a:gd name="connsiteY1" fmla="*/ 30584 h 898091"/>
                <a:gd name="connsiteX2" fmla="*/ 2328502 w 7779098"/>
                <a:gd name="connsiteY2" fmla="*/ 241599 h 898091"/>
                <a:gd name="connsiteX3" fmla="*/ 3593375 w 7779098"/>
                <a:gd name="connsiteY3" fmla="*/ 311938 h 898091"/>
                <a:gd name="connsiteX4" fmla="*/ 3912319 w 7779098"/>
                <a:gd name="connsiteY4" fmla="*/ 268065 h 898091"/>
                <a:gd name="connsiteX5" fmla="*/ 4363460 w 7779098"/>
                <a:gd name="connsiteY5" fmla="*/ 440004 h 898091"/>
                <a:gd name="connsiteX6" fmla="*/ 5219712 w 7779098"/>
                <a:gd name="connsiteY6" fmla="*/ 671446 h 898091"/>
                <a:gd name="connsiteX7" fmla="*/ 5955653 w 7779098"/>
                <a:gd name="connsiteY7" fmla="*/ 405723 h 898091"/>
                <a:gd name="connsiteX8" fmla="*/ 6834460 w 7779098"/>
                <a:gd name="connsiteY8" fmla="*/ 69661 h 898091"/>
                <a:gd name="connsiteX9" fmla="*/ 7343237 w 7779098"/>
                <a:gd name="connsiteY9" fmla="*/ 140000 h 898091"/>
                <a:gd name="connsiteX10" fmla="*/ 7771822 w 7779098"/>
                <a:gd name="connsiteY10" fmla="*/ 108738 h 898091"/>
                <a:gd name="connsiteX0" fmla="*/ 0 w 7779098"/>
                <a:gd name="connsiteY0" fmla="*/ 839052 h 839052"/>
                <a:gd name="connsiteX1" fmla="*/ 1586447 w 7779098"/>
                <a:gd name="connsiteY1" fmla="*/ 34068 h 839052"/>
                <a:gd name="connsiteX2" fmla="*/ 2328502 w 7779098"/>
                <a:gd name="connsiteY2" fmla="*/ 182560 h 839052"/>
                <a:gd name="connsiteX3" fmla="*/ 3593375 w 7779098"/>
                <a:gd name="connsiteY3" fmla="*/ 252899 h 839052"/>
                <a:gd name="connsiteX4" fmla="*/ 3912319 w 7779098"/>
                <a:gd name="connsiteY4" fmla="*/ 209026 h 839052"/>
                <a:gd name="connsiteX5" fmla="*/ 4363460 w 7779098"/>
                <a:gd name="connsiteY5" fmla="*/ 380965 h 839052"/>
                <a:gd name="connsiteX6" fmla="*/ 5219712 w 7779098"/>
                <a:gd name="connsiteY6" fmla="*/ 612407 h 839052"/>
                <a:gd name="connsiteX7" fmla="*/ 5955653 w 7779098"/>
                <a:gd name="connsiteY7" fmla="*/ 346684 h 839052"/>
                <a:gd name="connsiteX8" fmla="*/ 6834460 w 7779098"/>
                <a:gd name="connsiteY8" fmla="*/ 10622 h 839052"/>
                <a:gd name="connsiteX9" fmla="*/ 7343237 w 7779098"/>
                <a:gd name="connsiteY9" fmla="*/ 80961 h 839052"/>
                <a:gd name="connsiteX10" fmla="*/ 7771822 w 7779098"/>
                <a:gd name="connsiteY10" fmla="*/ 49699 h 839052"/>
                <a:gd name="connsiteX0" fmla="*/ 0 w 7779098"/>
                <a:gd name="connsiteY0" fmla="*/ 839052 h 839052"/>
                <a:gd name="connsiteX1" fmla="*/ 1586447 w 7779098"/>
                <a:gd name="connsiteY1" fmla="*/ 34068 h 839052"/>
                <a:gd name="connsiteX2" fmla="*/ 2328502 w 7779098"/>
                <a:gd name="connsiteY2" fmla="*/ 182560 h 839052"/>
                <a:gd name="connsiteX3" fmla="*/ 3322690 w 7779098"/>
                <a:gd name="connsiteY3" fmla="*/ 252899 h 839052"/>
                <a:gd name="connsiteX4" fmla="*/ 3912319 w 7779098"/>
                <a:gd name="connsiteY4" fmla="*/ 209026 h 839052"/>
                <a:gd name="connsiteX5" fmla="*/ 4363460 w 7779098"/>
                <a:gd name="connsiteY5" fmla="*/ 380965 h 839052"/>
                <a:gd name="connsiteX6" fmla="*/ 5219712 w 7779098"/>
                <a:gd name="connsiteY6" fmla="*/ 612407 h 839052"/>
                <a:gd name="connsiteX7" fmla="*/ 5955653 w 7779098"/>
                <a:gd name="connsiteY7" fmla="*/ 346684 h 839052"/>
                <a:gd name="connsiteX8" fmla="*/ 6834460 w 7779098"/>
                <a:gd name="connsiteY8" fmla="*/ 10622 h 839052"/>
                <a:gd name="connsiteX9" fmla="*/ 7343237 w 7779098"/>
                <a:gd name="connsiteY9" fmla="*/ 80961 h 839052"/>
                <a:gd name="connsiteX10" fmla="*/ 7771822 w 7779098"/>
                <a:gd name="connsiteY10" fmla="*/ 49699 h 839052"/>
                <a:gd name="connsiteX0" fmla="*/ 0 w 7779098"/>
                <a:gd name="connsiteY0" fmla="*/ 1034937 h 1034937"/>
                <a:gd name="connsiteX1" fmla="*/ 1578928 w 7779098"/>
                <a:gd name="connsiteY1" fmla="*/ 18938 h 1034937"/>
                <a:gd name="connsiteX2" fmla="*/ 2328502 w 7779098"/>
                <a:gd name="connsiteY2" fmla="*/ 378445 h 1034937"/>
                <a:gd name="connsiteX3" fmla="*/ 3322690 w 7779098"/>
                <a:gd name="connsiteY3" fmla="*/ 448784 h 1034937"/>
                <a:gd name="connsiteX4" fmla="*/ 3912319 w 7779098"/>
                <a:gd name="connsiteY4" fmla="*/ 404911 h 1034937"/>
                <a:gd name="connsiteX5" fmla="*/ 4363460 w 7779098"/>
                <a:gd name="connsiteY5" fmla="*/ 576850 h 1034937"/>
                <a:gd name="connsiteX6" fmla="*/ 5219712 w 7779098"/>
                <a:gd name="connsiteY6" fmla="*/ 808292 h 1034937"/>
                <a:gd name="connsiteX7" fmla="*/ 5955653 w 7779098"/>
                <a:gd name="connsiteY7" fmla="*/ 542569 h 1034937"/>
                <a:gd name="connsiteX8" fmla="*/ 6834460 w 7779098"/>
                <a:gd name="connsiteY8" fmla="*/ 206507 h 1034937"/>
                <a:gd name="connsiteX9" fmla="*/ 7343237 w 7779098"/>
                <a:gd name="connsiteY9" fmla="*/ 276846 h 1034937"/>
                <a:gd name="connsiteX10" fmla="*/ 7771822 w 7779098"/>
                <a:gd name="connsiteY10" fmla="*/ 245584 h 1034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79098" h="1034937">
                  <a:moveTo>
                    <a:pt x="0" y="1034937"/>
                  </a:moveTo>
                  <a:cubicBezTo>
                    <a:pt x="891171" y="1035589"/>
                    <a:pt x="1190844" y="128353"/>
                    <a:pt x="1578928" y="18938"/>
                  </a:cubicBezTo>
                  <a:cubicBezTo>
                    <a:pt x="1967012" y="-90477"/>
                    <a:pt x="2037875" y="306804"/>
                    <a:pt x="2328502" y="378445"/>
                  </a:cubicBezTo>
                  <a:cubicBezTo>
                    <a:pt x="2619129" y="450086"/>
                    <a:pt x="3058721" y="444373"/>
                    <a:pt x="3322690" y="448784"/>
                  </a:cubicBezTo>
                  <a:cubicBezTo>
                    <a:pt x="3586659" y="453195"/>
                    <a:pt x="3783972" y="383567"/>
                    <a:pt x="3912319" y="404911"/>
                  </a:cubicBezTo>
                  <a:cubicBezTo>
                    <a:pt x="4040666" y="426255"/>
                    <a:pt x="4145561" y="509620"/>
                    <a:pt x="4363460" y="576850"/>
                  </a:cubicBezTo>
                  <a:cubicBezTo>
                    <a:pt x="4581359" y="644080"/>
                    <a:pt x="4954347" y="814005"/>
                    <a:pt x="5219712" y="808292"/>
                  </a:cubicBezTo>
                  <a:cubicBezTo>
                    <a:pt x="5485077" y="802579"/>
                    <a:pt x="5686528" y="642866"/>
                    <a:pt x="5955653" y="542569"/>
                  </a:cubicBezTo>
                  <a:cubicBezTo>
                    <a:pt x="6224778" y="442272"/>
                    <a:pt x="6603196" y="250794"/>
                    <a:pt x="6834460" y="206507"/>
                  </a:cubicBezTo>
                  <a:cubicBezTo>
                    <a:pt x="7065724" y="162220"/>
                    <a:pt x="7187010" y="270333"/>
                    <a:pt x="7343237" y="276846"/>
                  </a:cubicBezTo>
                  <a:cubicBezTo>
                    <a:pt x="7499464" y="283359"/>
                    <a:pt x="7832391" y="240373"/>
                    <a:pt x="7771822" y="245584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 kern="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7482" name="Groupe 1488"/>
            <p:cNvGrpSpPr>
              <a:grpSpLocks/>
            </p:cNvGrpSpPr>
            <p:nvPr/>
          </p:nvGrpSpPr>
          <p:grpSpPr bwMode="auto">
            <a:xfrm>
              <a:off x="7652020" y="2650007"/>
              <a:ext cx="228397" cy="330675"/>
              <a:chOff x="3683370" y="2850953"/>
              <a:chExt cx="228397" cy="330675"/>
            </a:xfrm>
          </p:grpSpPr>
          <p:cxnSp>
            <p:nvCxnSpPr>
              <p:cNvPr id="1552" name="Connecteur droit 1551"/>
              <p:cNvCxnSpPr/>
              <p:nvPr/>
            </p:nvCxnSpPr>
            <p:spPr>
              <a:xfrm flipH="1" flipV="1">
                <a:off x="3739780" y="2956342"/>
                <a:ext cx="60380" cy="225807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1553" name="Connecteur droit 1552"/>
              <p:cNvCxnSpPr/>
              <p:nvPr/>
            </p:nvCxnSpPr>
            <p:spPr>
              <a:xfrm flipV="1">
                <a:off x="3778596" y="2976478"/>
                <a:ext cx="76194" cy="139511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1554" name="Connecteur droit 1553"/>
              <p:cNvCxnSpPr/>
              <p:nvPr/>
            </p:nvCxnSpPr>
            <p:spPr>
              <a:xfrm flipH="1" flipV="1">
                <a:off x="3702402" y="2998052"/>
                <a:ext cx="76195" cy="92049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sp>
            <p:nvSpPr>
              <p:cNvPr id="1555" name="Ellipse 1554"/>
              <p:cNvSpPr/>
              <p:nvPr/>
            </p:nvSpPr>
            <p:spPr>
              <a:xfrm>
                <a:off x="3769971" y="2875800"/>
                <a:ext cx="46004" cy="143826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56" name="Ellipse 1555"/>
              <p:cNvSpPr/>
              <p:nvPr/>
            </p:nvSpPr>
            <p:spPr>
              <a:xfrm rot="3000000">
                <a:off x="3817402" y="2946306"/>
                <a:ext cx="46024" cy="143762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57" name="Ellipse 1556"/>
              <p:cNvSpPr/>
              <p:nvPr/>
            </p:nvSpPr>
            <p:spPr>
              <a:xfrm rot="19200000">
                <a:off x="3683713" y="2950589"/>
                <a:ext cx="46004" cy="143826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58" name="Ellipse 1557"/>
              <p:cNvSpPr/>
              <p:nvPr/>
            </p:nvSpPr>
            <p:spPr>
              <a:xfrm rot="21000000">
                <a:off x="3712466" y="2851349"/>
                <a:ext cx="46004" cy="143826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7483" name="Groupe 1489"/>
            <p:cNvGrpSpPr>
              <a:grpSpLocks/>
            </p:cNvGrpSpPr>
            <p:nvPr/>
          </p:nvGrpSpPr>
          <p:grpSpPr bwMode="auto">
            <a:xfrm>
              <a:off x="7863866" y="2617640"/>
              <a:ext cx="228397" cy="330675"/>
              <a:chOff x="3683370" y="2850953"/>
              <a:chExt cx="228397" cy="330675"/>
            </a:xfrm>
          </p:grpSpPr>
          <p:cxnSp>
            <p:nvCxnSpPr>
              <p:cNvPr id="1545" name="Connecteur droit 1544"/>
              <p:cNvCxnSpPr/>
              <p:nvPr/>
            </p:nvCxnSpPr>
            <p:spPr>
              <a:xfrm flipH="1" flipV="1">
                <a:off x="3739265" y="2955629"/>
                <a:ext cx="60380" cy="225807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1546" name="Connecteur droit 1545"/>
              <p:cNvCxnSpPr/>
              <p:nvPr/>
            </p:nvCxnSpPr>
            <p:spPr>
              <a:xfrm flipV="1">
                <a:off x="3778080" y="2975764"/>
                <a:ext cx="76195" cy="139512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1547" name="Connecteur droit 1546"/>
              <p:cNvCxnSpPr/>
              <p:nvPr/>
            </p:nvCxnSpPr>
            <p:spPr>
              <a:xfrm flipH="1" flipV="1">
                <a:off x="3701887" y="2997339"/>
                <a:ext cx="76194" cy="92049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sp>
            <p:nvSpPr>
              <p:cNvPr id="1548" name="Ellipse 1547"/>
              <p:cNvSpPr/>
              <p:nvPr/>
            </p:nvSpPr>
            <p:spPr>
              <a:xfrm>
                <a:off x="3769454" y="2875086"/>
                <a:ext cx="46004" cy="143826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49" name="Ellipse 1548"/>
              <p:cNvSpPr/>
              <p:nvPr/>
            </p:nvSpPr>
            <p:spPr>
              <a:xfrm rot="3000000">
                <a:off x="3816886" y="2945593"/>
                <a:ext cx="46024" cy="143762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50" name="Ellipse 1549"/>
              <p:cNvSpPr/>
              <p:nvPr/>
            </p:nvSpPr>
            <p:spPr>
              <a:xfrm rot="-2400000">
                <a:off x="3683197" y="2949875"/>
                <a:ext cx="46004" cy="143826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51" name="Ellipse 1550"/>
              <p:cNvSpPr/>
              <p:nvPr/>
            </p:nvSpPr>
            <p:spPr>
              <a:xfrm rot="-600000">
                <a:off x="3711950" y="2850636"/>
                <a:ext cx="46004" cy="143826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7484" name="Groupe 1490"/>
            <p:cNvGrpSpPr>
              <a:grpSpLocks noChangeAspect="1"/>
            </p:cNvGrpSpPr>
            <p:nvPr/>
          </p:nvGrpSpPr>
          <p:grpSpPr bwMode="auto">
            <a:xfrm>
              <a:off x="4113805" y="2885748"/>
              <a:ext cx="295601" cy="295601"/>
              <a:chOff x="4245614" y="2778824"/>
              <a:chExt cx="394135" cy="394135"/>
            </a:xfrm>
          </p:grpSpPr>
          <p:sp>
            <p:nvSpPr>
              <p:cNvPr id="1539" name="Ellipse 1538"/>
              <p:cNvSpPr/>
              <p:nvPr/>
            </p:nvSpPr>
            <p:spPr>
              <a:xfrm>
                <a:off x="4246361" y="2779531"/>
                <a:ext cx="392952" cy="393125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 kern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1540" name="Connecteur droit 1539"/>
              <p:cNvCxnSpPr>
                <a:stCxn id="1539" idx="1"/>
                <a:endCxn id="1539" idx="4"/>
              </p:cNvCxnSpPr>
              <p:nvPr/>
            </p:nvCxnSpPr>
            <p:spPr>
              <a:xfrm>
                <a:off x="4303866" y="2837061"/>
                <a:ext cx="139930" cy="335595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41" name="Connecteur droit 1540"/>
              <p:cNvCxnSpPr>
                <a:stCxn id="1539" idx="7"/>
                <a:endCxn id="1539" idx="4"/>
              </p:cNvCxnSpPr>
              <p:nvPr/>
            </p:nvCxnSpPr>
            <p:spPr>
              <a:xfrm flipH="1">
                <a:off x="4443796" y="2837061"/>
                <a:ext cx="138012" cy="335595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42" name="Connecteur droit 1541"/>
              <p:cNvCxnSpPr>
                <a:stCxn id="1539" idx="0"/>
                <a:endCxn id="1539" idx="4"/>
              </p:cNvCxnSpPr>
              <p:nvPr/>
            </p:nvCxnSpPr>
            <p:spPr>
              <a:xfrm>
                <a:off x="4443796" y="2779531"/>
                <a:ext cx="0" cy="393125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43" name="Connecteur droit 1542"/>
              <p:cNvCxnSpPr>
                <a:stCxn id="1539" idx="6"/>
                <a:endCxn id="1539" idx="4"/>
              </p:cNvCxnSpPr>
              <p:nvPr/>
            </p:nvCxnSpPr>
            <p:spPr>
              <a:xfrm flipH="1">
                <a:off x="4443796" y="2977052"/>
                <a:ext cx="195517" cy="195603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44" name="Connecteur droit 1543"/>
              <p:cNvCxnSpPr>
                <a:stCxn id="1539" idx="2"/>
                <a:endCxn id="1539" idx="4"/>
              </p:cNvCxnSpPr>
              <p:nvPr/>
            </p:nvCxnSpPr>
            <p:spPr>
              <a:xfrm>
                <a:off x="4246361" y="2977052"/>
                <a:ext cx="197435" cy="195603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7485" name="Groupe 1491"/>
            <p:cNvGrpSpPr>
              <a:grpSpLocks noChangeAspect="1"/>
            </p:cNvGrpSpPr>
            <p:nvPr/>
          </p:nvGrpSpPr>
          <p:grpSpPr bwMode="auto">
            <a:xfrm>
              <a:off x="4532313" y="2849620"/>
              <a:ext cx="295601" cy="295601"/>
              <a:chOff x="4245614" y="2778824"/>
              <a:chExt cx="394135" cy="394135"/>
            </a:xfrm>
          </p:grpSpPr>
          <p:sp>
            <p:nvSpPr>
              <p:cNvPr id="1533" name="Ellipse 1532"/>
              <p:cNvSpPr/>
              <p:nvPr/>
            </p:nvSpPr>
            <p:spPr>
              <a:xfrm>
                <a:off x="4246150" y="2779759"/>
                <a:ext cx="392950" cy="393124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 kern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1534" name="Connecteur droit 1533"/>
              <p:cNvCxnSpPr>
                <a:stCxn id="1533" idx="1"/>
                <a:endCxn id="1533" idx="4"/>
              </p:cNvCxnSpPr>
              <p:nvPr/>
            </p:nvCxnSpPr>
            <p:spPr>
              <a:xfrm>
                <a:off x="4303655" y="2837289"/>
                <a:ext cx="139928" cy="335593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35" name="Connecteur droit 1534"/>
              <p:cNvCxnSpPr>
                <a:stCxn id="1533" idx="7"/>
                <a:endCxn id="1533" idx="4"/>
              </p:cNvCxnSpPr>
              <p:nvPr/>
            </p:nvCxnSpPr>
            <p:spPr>
              <a:xfrm flipH="1">
                <a:off x="4443583" y="2837289"/>
                <a:ext cx="138012" cy="335593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36" name="Connecteur droit 1535"/>
              <p:cNvCxnSpPr>
                <a:stCxn id="1533" idx="0"/>
                <a:endCxn id="1533" idx="4"/>
              </p:cNvCxnSpPr>
              <p:nvPr/>
            </p:nvCxnSpPr>
            <p:spPr>
              <a:xfrm>
                <a:off x="4443583" y="2779759"/>
                <a:ext cx="0" cy="393124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37" name="Connecteur droit 1536"/>
              <p:cNvCxnSpPr>
                <a:stCxn id="1533" idx="6"/>
                <a:endCxn id="1533" idx="4"/>
              </p:cNvCxnSpPr>
              <p:nvPr/>
            </p:nvCxnSpPr>
            <p:spPr>
              <a:xfrm flipH="1">
                <a:off x="4443583" y="2977279"/>
                <a:ext cx="195517" cy="195603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38" name="Connecteur droit 1537"/>
              <p:cNvCxnSpPr>
                <a:stCxn id="1533" idx="2"/>
                <a:endCxn id="1533" idx="4"/>
              </p:cNvCxnSpPr>
              <p:nvPr/>
            </p:nvCxnSpPr>
            <p:spPr>
              <a:xfrm>
                <a:off x="4246150" y="2977279"/>
                <a:ext cx="197433" cy="195603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7486" name="Groupe 1492"/>
            <p:cNvGrpSpPr>
              <a:grpSpLocks noChangeAspect="1"/>
            </p:cNvGrpSpPr>
            <p:nvPr/>
          </p:nvGrpSpPr>
          <p:grpSpPr bwMode="auto">
            <a:xfrm>
              <a:off x="4292866" y="2873790"/>
              <a:ext cx="295601" cy="295601"/>
              <a:chOff x="4245614" y="2778824"/>
              <a:chExt cx="394135" cy="394135"/>
            </a:xfrm>
          </p:grpSpPr>
          <p:sp>
            <p:nvSpPr>
              <p:cNvPr id="1527" name="Ellipse 1526"/>
              <p:cNvSpPr/>
              <p:nvPr/>
            </p:nvSpPr>
            <p:spPr>
              <a:xfrm>
                <a:off x="4245300" y="2778216"/>
                <a:ext cx="394868" cy="395042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 kern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1528" name="Connecteur droit 1527"/>
              <p:cNvCxnSpPr>
                <a:stCxn id="1527" idx="1"/>
                <a:endCxn id="1527" idx="4"/>
              </p:cNvCxnSpPr>
              <p:nvPr/>
            </p:nvCxnSpPr>
            <p:spPr>
              <a:xfrm>
                <a:off x="4302805" y="2835747"/>
                <a:ext cx="139930" cy="337512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29" name="Connecteur droit 1528"/>
              <p:cNvCxnSpPr>
                <a:stCxn id="1527" idx="7"/>
                <a:endCxn id="1527" idx="4"/>
              </p:cNvCxnSpPr>
              <p:nvPr/>
            </p:nvCxnSpPr>
            <p:spPr>
              <a:xfrm flipH="1">
                <a:off x="4442735" y="2835747"/>
                <a:ext cx="139928" cy="337512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30" name="Connecteur droit 1529"/>
              <p:cNvCxnSpPr>
                <a:stCxn id="1527" idx="0"/>
                <a:endCxn id="1527" idx="4"/>
              </p:cNvCxnSpPr>
              <p:nvPr/>
            </p:nvCxnSpPr>
            <p:spPr>
              <a:xfrm>
                <a:off x="4442735" y="2778216"/>
                <a:ext cx="0" cy="395042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31" name="Connecteur droit 1530"/>
              <p:cNvCxnSpPr>
                <a:stCxn id="1527" idx="6"/>
                <a:endCxn id="1527" idx="4"/>
              </p:cNvCxnSpPr>
              <p:nvPr/>
            </p:nvCxnSpPr>
            <p:spPr>
              <a:xfrm flipH="1">
                <a:off x="4442735" y="2975737"/>
                <a:ext cx="197433" cy="197522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32" name="Connecteur droit 1531"/>
              <p:cNvCxnSpPr>
                <a:stCxn id="1527" idx="2"/>
                <a:endCxn id="1527" idx="4"/>
              </p:cNvCxnSpPr>
              <p:nvPr/>
            </p:nvCxnSpPr>
            <p:spPr>
              <a:xfrm>
                <a:off x="4245300" y="2975737"/>
                <a:ext cx="197435" cy="197522"/>
              </a:xfrm>
              <a:prstGeom prst="lin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7487" name="Groupe 1493"/>
            <p:cNvGrpSpPr>
              <a:grpSpLocks/>
            </p:cNvGrpSpPr>
            <p:nvPr/>
          </p:nvGrpSpPr>
          <p:grpSpPr bwMode="auto">
            <a:xfrm>
              <a:off x="2655170" y="2612264"/>
              <a:ext cx="142800" cy="161250"/>
              <a:chOff x="2655169" y="2612262"/>
              <a:chExt cx="142800" cy="161250"/>
            </a:xfrm>
          </p:grpSpPr>
          <p:cxnSp>
            <p:nvCxnSpPr>
              <p:cNvPr id="1523" name="Connecteur droit 1522"/>
              <p:cNvCxnSpPr/>
              <p:nvPr/>
            </p:nvCxnSpPr>
            <p:spPr>
              <a:xfrm flipH="1">
                <a:off x="2658050" y="2640333"/>
                <a:ext cx="79069" cy="132320"/>
              </a:xfrm>
              <a:prstGeom prst="line">
                <a:avLst/>
              </a:prstGeom>
              <a:noFill/>
              <a:ln w="25400" cap="flat" cmpd="sng" algn="ctr">
                <a:solidFill>
                  <a:srgbClr val="9BBB59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24" name="Connecteur droit 1523"/>
              <p:cNvCxnSpPr/>
              <p:nvPr/>
            </p:nvCxnSpPr>
            <p:spPr>
              <a:xfrm flipH="1">
                <a:off x="2655174" y="2611568"/>
                <a:ext cx="38815" cy="162523"/>
              </a:xfrm>
              <a:prstGeom prst="line">
                <a:avLst/>
              </a:prstGeom>
              <a:noFill/>
              <a:ln w="25400" cap="flat" cmpd="sng" algn="ctr">
                <a:solidFill>
                  <a:srgbClr val="9BBB59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25" name="Connecteur droit 1524"/>
              <p:cNvCxnSpPr/>
              <p:nvPr/>
            </p:nvCxnSpPr>
            <p:spPr>
              <a:xfrm flipH="1">
                <a:off x="2655174" y="2673413"/>
                <a:ext cx="117885" cy="92049"/>
              </a:xfrm>
              <a:prstGeom prst="line">
                <a:avLst/>
              </a:prstGeom>
              <a:noFill/>
              <a:ln w="25400" cap="flat" cmpd="sng" algn="ctr">
                <a:solidFill>
                  <a:srgbClr val="9BBB59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26" name="Connecteur droit 1525"/>
              <p:cNvCxnSpPr/>
              <p:nvPr/>
            </p:nvCxnSpPr>
            <p:spPr>
              <a:xfrm flipH="1">
                <a:off x="2658050" y="2706493"/>
                <a:ext cx="139449" cy="66160"/>
              </a:xfrm>
              <a:prstGeom prst="line">
                <a:avLst/>
              </a:prstGeom>
              <a:noFill/>
              <a:ln w="25400" cap="flat" cmpd="sng" algn="ctr">
                <a:solidFill>
                  <a:srgbClr val="9BBB59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7488" name="Groupe 1494"/>
            <p:cNvGrpSpPr>
              <a:grpSpLocks/>
            </p:cNvGrpSpPr>
            <p:nvPr/>
          </p:nvGrpSpPr>
          <p:grpSpPr bwMode="auto">
            <a:xfrm rot="20727740">
              <a:off x="2508232" y="2582789"/>
              <a:ext cx="142800" cy="161250"/>
              <a:chOff x="2655169" y="2612262"/>
              <a:chExt cx="142800" cy="161250"/>
            </a:xfrm>
          </p:grpSpPr>
          <p:cxnSp>
            <p:nvCxnSpPr>
              <p:cNvPr id="1519" name="Connecteur droit 1518"/>
              <p:cNvCxnSpPr/>
              <p:nvPr/>
            </p:nvCxnSpPr>
            <p:spPr>
              <a:xfrm flipH="1">
                <a:off x="2657603" y="2637942"/>
                <a:ext cx="76194" cy="130882"/>
              </a:xfrm>
              <a:prstGeom prst="line">
                <a:avLst/>
              </a:prstGeom>
              <a:noFill/>
              <a:ln w="25400" cap="flat" cmpd="sng" algn="ctr">
                <a:solidFill>
                  <a:srgbClr val="9BBB59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20" name="Connecteur droit 1519"/>
              <p:cNvCxnSpPr/>
              <p:nvPr/>
            </p:nvCxnSpPr>
            <p:spPr>
              <a:xfrm flipH="1">
                <a:off x="2655289" y="2612191"/>
                <a:ext cx="38816" cy="161085"/>
              </a:xfrm>
              <a:prstGeom prst="line">
                <a:avLst/>
              </a:prstGeom>
              <a:noFill/>
              <a:ln w="25400" cap="flat" cmpd="sng" algn="ctr">
                <a:solidFill>
                  <a:srgbClr val="9BBB59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21" name="Connecteur droit 1520"/>
              <p:cNvCxnSpPr/>
              <p:nvPr/>
            </p:nvCxnSpPr>
            <p:spPr>
              <a:xfrm flipH="1">
                <a:off x="2655501" y="2661845"/>
                <a:ext cx="109260" cy="92049"/>
              </a:xfrm>
              <a:prstGeom prst="line">
                <a:avLst/>
              </a:prstGeom>
              <a:noFill/>
              <a:ln w="25400" cap="flat" cmpd="sng" algn="ctr">
                <a:solidFill>
                  <a:srgbClr val="9BBB59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22" name="Connecteur droit 1521"/>
              <p:cNvCxnSpPr/>
              <p:nvPr/>
            </p:nvCxnSpPr>
            <p:spPr>
              <a:xfrm flipH="1">
                <a:off x="2659559" y="2696236"/>
                <a:ext cx="129386" cy="63283"/>
              </a:xfrm>
              <a:prstGeom prst="line">
                <a:avLst/>
              </a:prstGeom>
              <a:noFill/>
              <a:ln w="25400" cap="flat" cmpd="sng" algn="ctr">
                <a:solidFill>
                  <a:srgbClr val="9BBB59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7489" name="Groupe 1495"/>
            <p:cNvGrpSpPr>
              <a:grpSpLocks/>
            </p:cNvGrpSpPr>
            <p:nvPr/>
          </p:nvGrpSpPr>
          <p:grpSpPr bwMode="auto">
            <a:xfrm rot="20727740">
              <a:off x="2390027" y="2588950"/>
              <a:ext cx="142800" cy="161250"/>
              <a:chOff x="2655169" y="2612262"/>
              <a:chExt cx="142800" cy="161250"/>
            </a:xfrm>
          </p:grpSpPr>
          <p:cxnSp>
            <p:nvCxnSpPr>
              <p:cNvPr id="1515" name="Connecteur droit 1514"/>
              <p:cNvCxnSpPr/>
              <p:nvPr/>
            </p:nvCxnSpPr>
            <p:spPr>
              <a:xfrm flipH="1">
                <a:off x="2662654" y="2625458"/>
                <a:ext cx="76195" cy="130881"/>
              </a:xfrm>
              <a:prstGeom prst="line">
                <a:avLst/>
              </a:prstGeom>
              <a:noFill/>
              <a:ln w="25400" cap="flat" cmpd="sng" algn="ctr">
                <a:solidFill>
                  <a:srgbClr val="9BBB59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16" name="Connecteur droit 1515"/>
              <p:cNvCxnSpPr/>
              <p:nvPr/>
            </p:nvCxnSpPr>
            <p:spPr>
              <a:xfrm flipH="1">
                <a:off x="2655701" y="2611876"/>
                <a:ext cx="38816" cy="161085"/>
              </a:xfrm>
              <a:prstGeom prst="line">
                <a:avLst/>
              </a:prstGeom>
              <a:noFill/>
              <a:ln w="25400" cap="flat" cmpd="sng" algn="ctr">
                <a:solidFill>
                  <a:srgbClr val="9BBB59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17" name="Connecteur droit 1516"/>
              <p:cNvCxnSpPr/>
              <p:nvPr/>
            </p:nvCxnSpPr>
            <p:spPr>
              <a:xfrm flipH="1">
                <a:off x="2658657" y="2657044"/>
                <a:ext cx="115010" cy="92049"/>
              </a:xfrm>
              <a:prstGeom prst="line">
                <a:avLst/>
              </a:prstGeom>
              <a:noFill/>
              <a:ln w="25400" cap="flat" cmpd="sng" algn="ctr">
                <a:solidFill>
                  <a:srgbClr val="9BBB59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18" name="Connecteur droit 1517"/>
              <p:cNvCxnSpPr/>
              <p:nvPr/>
            </p:nvCxnSpPr>
            <p:spPr>
              <a:xfrm flipH="1">
                <a:off x="2663948" y="2691592"/>
                <a:ext cx="133700" cy="64721"/>
              </a:xfrm>
              <a:prstGeom prst="line">
                <a:avLst/>
              </a:prstGeom>
              <a:noFill/>
              <a:ln w="25400" cap="flat" cmpd="sng" algn="ctr">
                <a:solidFill>
                  <a:srgbClr val="9BBB59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7490" name="Groupe 1496"/>
            <p:cNvGrpSpPr>
              <a:grpSpLocks/>
            </p:cNvGrpSpPr>
            <p:nvPr/>
          </p:nvGrpSpPr>
          <p:grpSpPr bwMode="auto">
            <a:xfrm rot="20727740">
              <a:off x="2289814" y="2626036"/>
              <a:ext cx="142800" cy="161250"/>
              <a:chOff x="2655169" y="2612262"/>
              <a:chExt cx="142800" cy="161250"/>
            </a:xfrm>
          </p:grpSpPr>
          <p:cxnSp>
            <p:nvCxnSpPr>
              <p:cNvPr id="1511" name="Connecteur droit 1510"/>
              <p:cNvCxnSpPr/>
              <p:nvPr/>
            </p:nvCxnSpPr>
            <p:spPr>
              <a:xfrm flipH="1">
                <a:off x="2656463" y="2630830"/>
                <a:ext cx="70443" cy="129443"/>
              </a:xfrm>
              <a:prstGeom prst="line">
                <a:avLst/>
              </a:prstGeom>
              <a:noFill/>
              <a:ln w="25400" cap="flat" cmpd="sng" algn="ctr">
                <a:solidFill>
                  <a:srgbClr val="9BBB59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12" name="Connecteur droit 1511"/>
              <p:cNvCxnSpPr/>
              <p:nvPr/>
            </p:nvCxnSpPr>
            <p:spPr>
              <a:xfrm flipH="1">
                <a:off x="2655217" y="2612069"/>
                <a:ext cx="38816" cy="161085"/>
              </a:xfrm>
              <a:prstGeom prst="line">
                <a:avLst/>
              </a:prstGeom>
              <a:noFill/>
              <a:ln w="25400" cap="flat" cmpd="sng" algn="ctr">
                <a:solidFill>
                  <a:srgbClr val="9BBB59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13" name="Connecteur droit 1512"/>
              <p:cNvCxnSpPr/>
              <p:nvPr/>
            </p:nvCxnSpPr>
            <p:spPr>
              <a:xfrm flipH="1">
                <a:off x="2655586" y="2661927"/>
                <a:ext cx="110698" cy="90611"/>
              </a:xfrm>
              <a:prstGeom prst="line">
                <a:avLst/>
              </a:prstGeom>
              <a:noFill/>
              <a:ln w="25400" cap="flat" cmpd="sng" algn="ctr">
                <a:solidFill>
                  <a:srgbClr val="9BBB59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14" name="Connecteur droit 1513"/>
              <p:cNvCxnSpPr/>
              <p:nvPr/>
            </p:nvCxnSpPr>
            <p:spPr>
              <a:xfrm flipH="1">
                <a:off x="2657305" y="2700517"/>
                <a:ext cx="133699" cy="60407"/>
              </a:xfrm>
              <a:prstGeom prst="line">
                <a:avLst/>
              </a:prstGeom>
              <a:noFill/>
              <a:ln w="25400" cap="flat" cmpd="sng" algn="ctr">
                <a:solidFill>
                  <a:srgbClr val="9BBB59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7491" name="Groupe 1497"/>
            <p:cNvGrpSpPr>
              <a:grpSpLocks/>
            </p:cNvGrpSpPr>
            <p:nvPr/>
          </p:nvGrpSpPr>
          <p:grpSpPr bwMode="auto">
            <a:xfrm rot="639144">
              <a:off x="2776652" y="2681137"/>
              <a:ext cx="142800" cy="161250"/>
              <a:chOff x="2655169" y="2612262"/>
              <a:chExt cx="142800" cy="161250"/>
            </a:xfrm>
          </p:grpSpPr>
          <p:cxnSp>
            <p:nvCxnSpPr>
              <p:cNvPr id="1507" name="Connecteur droit 1506"/>
              <p:cNvCxnSpPr/>
              <p:nvPr/>
            </p:nvCxnSpPr>
            <p:spPr>
              <a:xfrm flipH="1">
                <a:off x="2639805" y="2631621"/>
                <a:ext cx="83382" cy="128005"/>
              </a:xfrm>
              <a:prstGeom prst="line">
                <a:avLst/>
              </a:prstGeom>
              <a:noFill/>
              <a:ln w="25400" cap="flat" cmpd="sng" algn="ctr">
                <a:solidFill>
                  <a:srgbClr val="9BBB59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08" name="Connecteur droit 1507"/>
              <p:cNvCxnSpPr/>
              <p:nvPr/>
            </p:nvCxnSpPr>
            <p:spPr>
              <a:xfrm flipH="1">
                <a:off x="2635284" y="2601413"/>
                <a:ext cx="43129" cy="159646"/>
              </a:xfrm>
              <a:prstGeom prst="line">
                <a:avLst/>
              </a:prstGeom>
              <a:noFill/>
              <a:ln w="25400" cap="flat" cmpd="sng" algn="ctr">
                <a:solidFill>
                  <a:srgbClr val="9BBB59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09" name="Connecteur droit 1508"/>
              <p:cNvCxnSpPr/>
              <p:nvPr/>
            </p:nvCxnSpPr>
            <p:spPr>
              <a:xfrm flipH="1">
                <a:off x="2636572" y="2661515"/>
                <a:ext cx="126511" cy="92049"/>
              </a:xfrm>
              <a:prstGeom prst="line">
                <a:avLst/>
              </a:prstGeom>
              <a:noFill/>
              <a:ln w="25400" cap="flat" cmpd="sng" algn="ctr">
                <a:solidFill>
                  <a:srgbClr val="9BBB59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10" name="Connecteur droit 1509"/>
              <p:cNvCxnSpPr/>
              <p:nvPr/>
            </p:nvCxnSpPr>
            <p:spPr>
              <a:xfrm flipH="1">
                <a:off x="2638814" y="2693813"/>
                <a:ext cx="149513" cy="64722"/>
              </a:xfrm>
              <a:prstGeom prst="line">
                <a:avLst/>
              </a:prstGeom>
              <a:noFill/>
              <a:ln w="25400" cap="flat" cmpd="sng" algn="ctr">
                <a:solidFill>
                  <a:srgbClr val="9BBB59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sp>
          <p:nvSpPr>
            <p:cNvPr id="1499" name="ZoneTexte 1498"/>
            <p:cNvSpPr txBox="1"/>
            <p:nvPr/>
          </p:nvSpPr>
          <p:spPr>
            <a:xfrm>
              <a:off x="5783449" y="3254473"/>
              <a:ext cx="757628" cy="33799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b="1" kern="0" dirty="0">
                  <a:solidFill>
                    <a:prstClr val="black"/>
                  </a:solidFill>
                  <a:latin typeface="Calibri"/>
                </a:rPr>
                <a:t>lagune</a:t>
              </a:r>
            </a:p>
          </p:txBody>
        </p:sp>
        <p:sp>
          <p:nvSpPr>
            <p:cNvPr id="1500" name="ZoneTexte 1499"/>
            <p:cNvSpPr txBox="1"/>
            <p:nvPr/>
          </p:nvSpPr>
          <p:spPr>
            <a:xfrm>
              <a:off x="1766616" y="2244813"/>
              <a:ext cx="940970" cy="30672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kern="0" dirty="0" smtClean="0">
                  <a:solidFill>
                    <a:prstClr val="black"/>
                  </a:solidFill>
                  <a:latin typeface="Calibri"/>
                </a:rPr>
                <a:t>Dune 16.2</a:t>
              </a:r>
              <a:endParaRPr lang="fr-FR" sz="1600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01" name="ZoneTexte 1500"/>
            <p:cNvSpPr txBox="1"/>
            <p:nvPr/>
          </p:nvSpPr>
          <p:spPr>
            <a:xfrm>
              <a:off x="901272" y="3335014"/>
              <a:ext cx="523296" cy="33799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b="1" kern="0" dirty="0">
                  <a:solidFill>
                    <a:prstClr val="black"/>
                  </a:solidFill>
                  <a:latin typeface="Calibri"/>
                </a:rPr>
                <a:t>mer</a:t>
              </a:r>
            </a:p>
          </p:txBody>
        </p:sp>
        <p:sp>
          <p:nvSpPr>
            <p:cNvPr id="1502" name="ZoneTexte 1501"/>
            <p:cNvSpPr txBox="1"/>
            <p:nvPr/>
          </p:nvSpPr>
          <p:spPr>
            <a:xfrm>
              <a:off x="6088494" y="2588557"/>
              <a:ext cx="1240013" cy="30672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kern="0" dirty="0" smtClean="0">
                  <a:solidFill>
                    <a:prstClr val="black"/>
                  </a:solidFill>
                  <a:latin typeface="Calibri"/>
                </a:rPr>
                <a:t>Roselière 53.1</a:t>
              </a:r>
              <a:endParaRPr lang="fr-FR" sz="1600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03" name="ZoneTexte 1502"/>
            <p:cNvSpPr txBox="1"/>
            <p:nvPr/>
          </p:nvSpPr>
          <p:spPr>
            <a:xfrm>
              <a:off x="7547416" y="1905205"/>
              <a:ext cx="865483" cy="7528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kern="0" dirty="0">
                  <a:solidFill>
                    <a:prstClr val="black"/>
                  </a:solidFill>
                  <a:latin typeface="Calibri"/>
                </a:rPr>
                <a:t>fourrés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kern="0" dirty="0">
                  <a:solidFill>
                    <a:prstClr val="black"/>
                  </a:solidFill>
                  <a:latin typeface="Calibri"/>
                </a:rPr>
                <a:t>à </a:t>
              </a:r>
              <a:r>
                <a:rPr lang="fr-FR" sz="1600" kern="0" dirty="0" smtClean="0">
                  <a:solidFill>
                    <a:prstClr val="black"/>
                  </a:solidFill>
                  <a:latin typeface="Calibri"/>
                </a:rPr>
                <a:t>tamaris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kern="0" dirty="0" smtClean="0">
                  <a:solidFill>
                    <a:prstClr val="black"/>
                  </a:solidFill>
                  <a:latin typeface="Calibri"/>
                </a:rPr>
                <a:t>44.8131</a:t>
              </a:r>
              <a:endParaRPr lang="fr-FR" sz="1600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04" name="ZoneTexte 1503"/>
            <p:cNvSpPr txBox="1"/>
            <p:nvPr/>
          </p:nvSpPr>
          <p:spPr>
            <a:xfrm>
              <a:off x="2856049" y="2347649"/>
              <a:ext cx="1115991" cy="5298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kern="0" dirty="0" smtClean="0">
                  <a:solidFill>
                    <a:prstClr val="black"/>
                  </a:solidFill>
                  <a:latin typeface="Calibri"/>
                </a:rPr>
                <a:t>Près salés</a:t>
              </a:r>
            </a:p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kern="0" dirty="0" smtClean="0">
                  <a:solidFill>
                    <a:prstClr val="black"/>
                  </a:solidFill>
                  <a:latin typeface="Calibri"/>
                </a:rPr>
                <a:t>15.5</a:t>
              </a:r>
              <a:endParaRPr lang="fr-FR" sz="1600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05" name="ZoneTexte 1504"/>
            <p:cNvSpPr txBox="1"/>
            <p:nvPr/>
          </p:nvSpPr>
          <p:spPr>
            <a:xfrm>
              <a:off x="3898720" y="2077974"/>
              <a:ext cx="920646" cy="7528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kern="0" dirty="0">
                  <a:solidFill>
                    <a:prstClr val="black"/>
                  </a:solidFill>
                  <a:latin typeface="Calibri"/>
                </a:rPr>
                <a:t>fourrés </a:t>
              </a:r>
            </a:p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kern="0" dirty="0">
                  <a:solidFill>
                    <a:prstClr val="black"/>
                  </a:solidFill>
                  <a:latin typeface="Calibri"/>
                </a:rPr>
                <a:t>des près</a:t>
              </a:r>
            </a:p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kern="0" dirty="0" smtClean="0">
                  <a:solidFill>
                    <a:prstClr val="black"/>
                  </a:solidFill>
                  <a:latin typeface="Calibri"/>
                </a:rPr>
                <a:t>Salés 15.6</a:t>
              </a:r>
              <a:endParaRPr lang="fr-FR" sz="1600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06" name="ZoneTexte 1505"/>
            <p:cNvSpPr txBox="1"/>
            <p:nvPr/>
          </p:nvSpPr>
          <p:spPr>
            <a:xfrm>
              <a:off x="4984127" y="2090918"/>
              <a:ext cx="1184849" cy="9759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kern="0" dirty="0">
                  <a:solidFill>
                    <a:prstClr val="black"/>
                  </a:solidFill>
                  <a:latin typeface="Calibri"/>
                </a:rPr>
                <a:t>gazon </a:t>
              </a:r>
            </a:p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kern="0" dirty="0">
                  <a:solidFill>
                    <a:prstClr val="black"/>
                  </a:solidFill>
                  <a:latin typeface="Calibri"/>
                </a:rPr>
                <a:t>à salicorne  </a:t>
              </a:r>
            </a:p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kern="0" dirty="0">
                  <a:solidFill>
                    <a:prstClr val="black"/>
                  </a:solidFill>
                  <a:latin typeface="Calibri"/>
                </a:rPr>
                <a:t>et </a:t>
              </a:r>
              <a:r>
                <a:rPr lang="fr-FR" sz="1600" kern="0" dirty="0" err="1" smtClean="0">
                  <a:solidFill>
                    <a:prstClr val="black"/>
                  </a:solidFill>
                  <a:latin typeface="Calibri"/>
                </a:rPr>
                <a:t>sueda</a:t>
              </a:r>
              <a:r>
                <a:rPr lang="fr-FR" sz="1600" kern="0" dirty="0" smtClean="0">
                  <a:solidFill>
                    <a:prstClr val="black"/>
                  </a:solidFill>
                  <a:latin typeface="Calibri"/>
                </a:rPr>
                <a:t> 15.6</a:t>
              </a:r>
            </a:p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600" kern="0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706" name="Picture 2" descr="dune"/>
          <p:cNvPicPr>
            <a:picLocks noChangeAspect="1" noChangeArrowheads="1"/>
          </p:cNvPicPr>
          <p:nvPr/>
        </p:nvPicPr>
        <p:blipFill rotWithShape="1">
          <a:blip r:embed="rId3"/>
          <a:srcRect/>
          <a:stretch/>
        </p:blipFill>
        <p:spPr bwMode="auto">
          <a:xfrm>
            <a:off x="1092200" y="2565400"/>
            <a:ext cx="1103313" cy="1038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707" name="Picture 2" descr="pres sales"/>
          <p:cNvPicPr>
            <a:picLocks noChangeAspect="1" noChangeArrowheads="1"/>
          </p:cNvPicPr>
          <p:nvPr/>
        </p:nvPicPr>
        <p:blipFill rotWithShape="1">
          <a:blip r:embed="rId4"/>
          <a:srcRect/>
          <a:stretch/>
        </p:blipFill>
        <p:spPr bwMode="auto">
          <a:xfrm>
            <a:off x="2322513" y="2844800"/>
            <a:ext cx="1106487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708" name="Picture 7" descr="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0450" y="2492375"/>
            <a:ext cx="1141413" cy="100806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/>
        </p:spPr>
      </p:pic>
      <p:pic>
        <p:nvPicPr>
          <p:cNvPr id="1709" name="Picture 2" descr="http://www.missouribotanicalgarden.org/Portals/0/PlantFinder/low/A401-0729060gk.jpg"/>
          <p:cNvPicPr>
            <a:picLocks noChangeAspect="1" noChangeArrowheads="1"/>
          </p:cNvPicPr>
          <p:nvPr/>
        </p:nvPicPr>
        <p:blipFill rotWithShape="1">
          <a:blip r:embed="rId6"/>
          <a:srcRect/>
          <a:stretch/>
        </p:blipFill>
        <p:spPr bwMode="auto">
          <a:xfrm>
            <a:off x="7485063" y="2348880"/>
            <a:ext cx="1090612" cy="1008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7420" name="Picture 143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16296"/>
          <a:stretch>
            <a:fillRect/>
          </a:stretch>
        </p:blipFill>
        <p:spPr bwMode="auto">
          <a:xfrm>
            <a:off x="6181725" y="3138488"/>
            <a:ext cx="134302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7421" name="Picture 1434" descr="B:\Photos\2013_07_13_Terrain_BPA\DSC0104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2513013"/>
            <a:ext cx="11144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2" name="Rectangle 1719"/>
          <p:cNvSpPr>
            <a:spLocks noChangeArrowheads="1"/>
          </p:cNvSpPr>
          <p:nvPr/>
        </p:nvSpPr>
        <p:spPr bwMode="auto">
          <a:xfrm>
            <a:off x="285750" y="1095375"/>
            <a:ext cx="1146175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2400" b="0">
              <a:solidFill>
                <a:srgbClr val="339933"/>
              </a:solidFill>
              <a:latin typeface="Arial" charset="0"/>
            </a:endParaRPr>
          </a:p>
        </p:txBody>
      </p:sp>
      <p:sp>
        <p:nvSpPr>
          <p:cNvPr id="17423" name="AutoShape 8"/>
          <p:cNvSpPr>
            <a:spLocks noChangeAspect="1" noChangeArrowheads="1"/>
          </p:cNvSpPr>
          <p:nvPr/>
        </p:nvSpPr>
        <p:spPr bwMode="auto">
          <a:xfrm>
            <a:off x="250825" y="2997200"/>
            <a:ext cx="8667750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2400" b="0">
              <a:solidFill>
                <a:srgbClr val="339933"/>
              </a:solidFill>
              <a:latin typeface="Arial" charset="0"/>
            </a:endParaRPr>
          </a:p>
        </p:txBody>
      </p:sp>
      <p:sp>
        <p:nvSpPr>
          <p:cNvPr id="289" name="Rectangle 288"/>
          <p:cNvSpPr/>
          <p:nvPr/>
        </p:nvSpPr>
        <p:spPr>
          <a:xfrm>
            <a:off x="149300" y="0"/>
            <a:ext cx="8964488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1.2. Cartographie </a:t>
            </a:r>
            <a:r>
              <a:rPr lang="fr-FR" sz="2400" i="1" dirty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des </a:t>
            </a:r>
            <a:r>
              <a:rPr lang="fr-FR" sz="240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habitats naturels </a:t>
            </a:r>
          </a:p>
          <a:p>
            <a:r>
              <a:rPr lang="fr-FR" sz="240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 </a:t>
            </a:r>
            <a:r>
              <a:rPr lang="fr-FR" sz="2400" i="1" dirty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à partir </a:t>
            </a:r>
            <a:r>
              <a:rPr lang="fr-FR" sz="240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données </a:t>
            </a:r>
            <a:r>
              <a:rPr lang="fr-FR" sz="2400" i="1" dirty="0" err="1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multisources</a:t>
            </a:r>
            <a:r>
              <a:rPr lang="fr-FR" sz="240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 </a:t>
            </a:r>
            <a:r>
              <a:rPr lang="fr-FR" sz="140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</a:rPr>
              <a:t>(</a:t>
            </a:r>
            <a:r>
              <a:rPr lang="fr-FR" sz="1400" i="1" dirty="0">
                <a:solidFill>
                  <a:srgbClr val="00B0F0"/>
                </a:solidFill>
                <a:latin typeface="Myriad Pro" charset="0"/>
                <a:ea typeface="ＭＳ Ｐゴシック" pitchFamily="34" charset="-128"/>
              </a:rPr>
              <a:t>Projet </a:t>
            </a:r>
            <a:r>
              <a:rPr lang="fr-FR" sz="140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</a:rPr>
              <a:t> MS-</a:t>
            </a:r>
            <a:r>
              <a:rPr lang="fr-FR" sz="1400" i="1" dirty="0" err="1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</a:rPr>
              <a:t>Monina</a:t>
            </a:r>
            <a:r>
              <a:rPr lang="fr-FR" sz="140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</a:rPr>
              <a:t>..)</a:t>
            </a:r>
            <a:endParaRPr lang="fr-FR" sz="1400" i="1" dirty="0">
              <a:solidFill>
                <a:srgbClr val="00B0F0"/>
              </a:solidFill>
              <a:latin typeface="Myriad Pro" charset="0"/>
              <a:ea typeface="ＭＳ Ｐゴシック" pitchFamily="34" charset="-128"/>
            </a:endParaRPr>
          </a:p>
          <a:p>
            <a:endParaRPr lang="fr-FR" sz="1400" i="1" dirty="0">
              <a:solidFill>
                <a:srgbClr val="00B0F0"/>
              </a:solidFill>
              <a:latin typeface="Myriad Pro" charset="0"/>
              <a:ea typeface="ＭＳ Ｐゴシック" pitchFamily="34" charset="-128"/>
              <a:cs typeface="+mj-cs"/>
            </a:endParaRPr>
          </a:p>
        </p:txBody>
      </p:sp>
      <p:pic>
        <p:nvPicPr>
          <p:cNvPr id="292" name="Picture 2" descr="http://www.parc-naturel-narbonnaise.fr/var/plain/storage/images/media/images/basse_plaine_de_l_aude/14653-1-fre-FR/basse_plaine_de_l_aud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4837"/>
            <a:ext cx="2741588" cy="2007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5" name="ZoneTexte 294"/>
          <p:cNvSpPr txBox="1"/>
          <p:nvPr/>
        </p:nvSpPr>
        <p:spPr>
          <a:xfrm>
            <a:off x="1475656" y="5589240"/>
            <a:ext cx="6408711" cy="1152129"/>
          </a:xfrm>
          <a:prstGeom prst="rect">
            <a:avLst/>
          </a:prstGeom>
          <a:gradFill rotWithShape="1">
            <a:gsLst>
              <a:gs pos="0">
                <a:srgbClr val="94C600">
                  <a:tint val="98000"/>
                  <a:shade val="25000"/>
                  <a:satMod val="250000"/>
                </a:srgbClr>
              </a:gs>
              <a:gs pos="68000">
                <a:srgbClr val="94C600">
                  <a:tint val="86000"/>
                  <a:satMod val="115000"/>
                </a:srgbClr>
              </a:gs>
              <a:gs pos="100000">
                <a:srgbClr val="94C600">
                  <a:tint val="50000"/>
                  <a:satMod val="150000"/>
                </a:srgb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>
            <a:outerShdw blurRad="57150" dist="38100" dir="5400000" algn="ctr" rotWithShape="0">
              <a:srgbClr val="94C600">
                <a:shade val="9000"/>
                <a:alpha val="48000"/>
                <a:satMod val="105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p:spPr>
        <p:txBody>
          <a:bodyPr wrap="none" lIns="36000" rIns="36000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50800" dist="50800" dir="5400000" algn="ctr" rotWithShape="0">
                  <a:prstClr val="white"/>
                </a:outerShdw>
              </a:effectLst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50800" dist="38100" dir="18900000" algn="bl" rotWithShape="0">
                    <a:prstClr val="white">
                      <a:alpha val="55000"/>
                    </a:prstClr>
                  </a:outerShdw>
                </a:effectLst>
                <a:uLnTx/>
                <a:uFillTx/>
                <a:latin typeface="Arial Narrow"/>
                <a:ea typeface="+mn-ea"/>
                <a:cs typeface="+mn-cs"/>
              </a:rPr>
              <a:t>Distribution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50800" dist="38100" dir="18900000" algn="bl" rotWithShape="0">
                    <a:prstClr val="white">
                      <a:alpha val="55000"/>
                    </a:prstClr>
                  </a:outerShdw>
                </a:effectLst>
                <a:uLnTx/>
                <a:uFillTx/>
                <a:latin typeface="Arial Narrow"/>
                <a:ea typeface="+mn-ea"/>
                <a:cs typeface="+mn-cs"/>
              </a:rPr>
              <a:t>selon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50800" dist="38100" dir="18900000" algn="bl" rotWithShape="0">
                    <a:prstClr val="white">
                      <a:alpha val="55000"/>
                    </a:prstClr>
                  </a:outerShdw>
                </a:effectLst>
                <a:uLnTx/>
                <a:uFillTx/>
                <a:latin typeface="Arial Narrow"/>
                <a:ea typeface="+mn-ea"/>
                <a:cs typeface="+mn-cs"/>
              </a:rPr>
              <a:t> un gradient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50800" dist="38100" dir="18900000" algn="bl" rotWithShape="0">
                    <a:prstClr val="white">
                      <a:alpha val="55000"/>
                    </a:prstClr>
                  </a:outerShdw>
                </a:effectLst>
                <a:uLnTx/>
                <a:uFillTx/>
                <a:latin typeface="Arial Narrow"/>
                <a:ea typeface="+mn-ea"/>
                <a:cs typeface="+mn-cs"/>
              </a:rPr>
              <a:t>topographique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50800" dist="38100" dir="18900000" algn="bl" rotWithShape="0">
                  <a:prstClr val="white">
                    <a:alpha val="55000"/>
                  </a:prstClr>
                </a:outerShdw>
              </a:effectLst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4481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Rectangle à coins arrondis 8"/>
          <p:cNvSpPr>
            <a:spLocks noChangeArrowheads="1"/>
          </p:cNvSpPr>
          <p:nvPr/>
        </p:nvSpPr>
        <p:spPr bwMode="auto">
          <a:xfrm>
            <a:off x="755650" y="2492375"/>
            <a:ext cx="1368425" cy="79216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fr-FR" sz="2400" b="0">
              <a:solidFill>
                <a:srgbClr val="339933"/>
              </a:solidFill>
              <a:latin typeface="Arial" charset="0"/>
            </a:endParaRPr>
          </a:p>
        </p:txBody>
      </p:sp>
      <p:sp>
        <p:nvSpPr>
          <p:cNvPr id="11" name="Rectangle à coins arrondis 10"/>
          <p:cNvSpPr/>
          <p:nvPr/>
        </p:nvSpPr>
        <p:spPr bwMode="auto">
          <a:xfrm>
            <a:off x="251520" y="2143126"/>
            <a:ext cx="1656333" cy="1285874"/>
          </a:xfrm>
          <a:prstGeom prst="roundRect">
            <a:avLst/>
          </a:prstGeom>
          <a:ln/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400" b="1" dirty="0">
                <a:solidFill>
                  <a:schemeClr val="tx1"/>
                </a:solidFill>
                <a:latin typeface="Arial" charset="0"/>
              </a:rPr>
              <a:t>Images de </a:t>
            </a:r>
            <a:r>
              <a:rPr lang="en-US" sz="1400" b="1" dirty="0" err="1">
                <a:solidFill>
                  <a:schemeClr val="tx1"/>
                </a:solidFill>
                <a:latin typeface="Arial" charset="0"/>
              </a:rPr>
              <a:t>télédétection</a:t>
            </a:r>
            <a:endParaRPr lang="en-US" sz="1400" b="1" dirty="0">
              <a:solidFill>
                <a:schemeClr val="tx1"/>
              </a:solidFill>
              <a:latin typeface="Arial" charset="0"/>
            </a:endParaRPr>
          </a:p>
          <a:p>
            <a:pPr>
              <a:defRPr/>
            </a:pPr>
            <a:r>
              <a:rPr lang="en-US" sz="1400" b="1" dirty="0" err="1">
                <a:solidFill>
                  <a:schemeClr val="tx1"/>
                </a:solidFill>
                <a:latin typeface="Arial" charset="0"/>
              </a:rPr>
              <a:t>Multiresolution</a:t>
            </a:r>
            <a:r>
              <a:rPr lang="en-US" sz="1400" b="1" dirty="0">
                <a:solidFill>
                  <a:schemeClr val="tx1"/>
                </a:solidFill>
                <a:latin typeface="Arial" charset="0"/>
              </a:rPr>
              <a:t>/</a:t>
            </a:r>
            <a:r>
              <a:rPr lang="en-US" sz="1400" b="1" dirty="0" err="1">
                <a:solidFill>
                  <a:schemeClr val="tx1"/>
                </a:solidFill>
                <a:latin typeface="Arial" charset="0"/>
              </a:rPr>
              <a:t>multidate</a:t>
            </a:r>
            <a:r>
              <a:rPr lang="en-US" sz="1400" b="1" dirty="0">
                <a:solidFill>
                  <a:schemeClr val="tx1"/>
                </a:solidFill>
                <a:latin typeface="Arial" charset="0"/>
              </a:rPr>
              <a:t> + indices</a:t>
            </a:r>
          </a:p>
          <a:p>
            <a:pPr>
              <a:defRPr/>
            </a:pPr>
            <a:r>
              <a:rPr lang="en-US" sz="1400" b="1" dirty="0" err="1">
                <a:solidFill>
                  <a:schemeClr val="tx1"/>
                </a:solidFill>
                <a:latin typeface="Arial" charset="0"/>
              </a:rPr>
              <a:t>dérivés</a:t>
            </a:r>
            <a:endParaRPr lang="fr-FR" sz="14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3" name="Rectangle à coins arrondis 12"/>
          <p:cNvSpPr/>
          <p:nvPr/>
        </p:nvSpPr>
        <p:spPr bwMode="auto">
          <a:xfrm>
            <a:off x="251520" y="3599353"/>
            <a:ext cx="1643633" cy="792162"/>
          </a:xfrm>
          <a:prstGeom prst="roundRect">
            <a:avLst/>
          </a:prstGeom>
          <a:ln/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400" b="1" dirty="0" err="1">
                <a:solidFill>
                  <a:schemeClr val="tx1"/>
                </a:solidFill>
                <a:latin typeface="Arial" charset="0"/>
              </a:rPr>
              <a:t>Données</a:t>
            </a:r>
            <a:r>
              <a:rPr lang="en-US" sz="14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charset="0"/>
              </a:rPr>
              <a:t>topographiques</a:t>
            </a:r>
            <a:endParaRPr lang="en-US" sz="1400" b="1" dirty="0">
              <a:solidFill>
                <a:schemeClr val="tx1"/>
              </a:solidFill>
              <a:latin typeface="Arial" charset="0"/>
            </a:endParaRPr>
          </a:p>
          <a:p>
            <a:pPr>
              <a:defRPr/>
            </a:pPr>
            <a:r>
              <a:rPr lang="en-US" sz="1400" b="1" dirty="0">
                <a:solidFill>
                  <a:schemeClr val="tx1"/>
                </a:solidFill>
                <a:latin typeface="Arial" charset="0"/>
              </a:rPr>
              <a:t>(MNT)</a:t>
            </a:r>
            <a:endParaRPr lang="fr-FR" sz="14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4" name="Rectangle à coins arrondis 13"/>
          <p:cNvSpPr/>
          <p:nvPr/>
        </p:nvSpPr>
        <p:spPr bwMode="auto">
          <a:xfrm>
            <a:off x="251520" y="5525219"/>
            <a:ext cx="1678558" cy="936625"/>
          </a:xfrm>
          <a:prstGeom prst="roundRect">
            <a:avLst/>
          </a:prstGeom>
          <a:ln/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400" b="1" dirty="0" err="1">
                <a:solidFill>
                  <a:schemeClr val="tx1"/>
                </a:solidFill>
                <a:latin typeface="Arial" charset="0"/>
              </a:rPr>
              <a:t>Autres</a:t>
            </a:r>
            <a:r>
              <a:rPr lang="en-US" sz="1400" b="1" dirty="0">
                <a:solidFill>
                  <a:schemeClr val="tx1"/>
                </a:solidFill>
                <a:latin typeface="Arial" charset="0"/>
              </a:rPr>
              <a:t> variables </a:t>
            </a:r>
            <a:r>
              <a:rPr lang="en-US" sz="1400" b="1" dirty="0" err="1">
                <a:solidFill>
                  <a:schemeClr val="tx1"/>
                </a:solidFill>
                <a:latin typeface="Arial" charset="0"/>
              </a:rPr>
              <a:t>auxilliaires</a:t>
            </a:r>
            <a:endParaRPr lang="fr-FR" sz="14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" name="Rectangle à coins arrondis 14"/>
          <p:cNvSpPr/>
          <p:nvPr/>
        </p:nvSpPr>
        <p:spPr bwMode="auto">
          <a:xfrm>
            <a:off x="251520" y="4539451"/>
            <a:ext cx="1661095" cy="792163"/>
          </a:xfrm>
          <a:prstGeom prst="roundRect">
            <a:avLst/>
          </a:prstGeom>
          <a:ln/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400" b="1" dirty="0" err="1">
                <a:solidFill>
                  <a:schemeClr val="tx1"/>
                </a:solidFill>
                <a:latin typeface="Arial" charset="0"/>
              </a:rPr>
              <a:t>Cartes</a:t>
            </a:r>
            <a:r>
              <a:rPr lang="en-US" sz="1400" b="1" dirty="0">
                <a:solidFill>
                  <a:schemeClr val="tx1"/>
                </a:solidFill>
                <a:latin typeface="Arial" charset="0"/>
              </a:rPr>
              <a:t> de </a:t>
            </a:r>
            <a:r>
              <a:rPr lang="en-US" sz="1400" b="1" dirty="0" err="1">
                <a:solidFill>
                  <a:schemeClr val="tx1"/>
                </a:solidFill>
                <a:latin typeface="Arial" charset="0"/>
              </a:rPr>
              <a:t>végétation</a:t>
            </a:r>
            <a:r>
              <a:rPr lang="en-US" sz="1400" b="1" dirty="0">
                <a:solidFill>
                  <a:schemeClr val="tx1"/>
                </a:solidFill>
                <a:latin typeface="Arial" charset="0"/>
              </a:rPr>
              <a:t> (terrain </a:t>
            </a:r>
            <a:r>
              <a:rPr lang="en-US" sz="1400" b="1" dirty="0" smtClean="0">
                <a:solidFill>
                  <a:schemeClr val="tx1"/>
                </a:solidFill>
                <a:latin typeface="Arial" charset="0"/>
              </a:rPr>
              <a:t>CEN-LR)</a:t>
            </a:r>
            <a:endParaRPr lang="fr-FR" sz="14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860032" y="3121168"/>
            <a:ext cx="2088232" cy="1326864"/>
          </a:xfrm>
          <a:prstGeom prst="rect">
            <a:avLst/>
          </a:prstGeom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400" b="1" dirty="0">
                <a:solidFill>
                  <a:schemeClr val="tx1"/>
                </a:solidFill>
                <a:latin typeface="Arial" charset="0"/>
              </a:rPr>
              <a:t>Sparse PLS discriminant analysis (Cao et al., 2011)  : selection variables &amp; classification </a:t>
            </a:r>
            <a:endParaRPr lang="fr-FR" sz="14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Accolade fermante 1"/>
          <p:cNvSpPr/>
          <p:nvPr/>
        </p:nvSpPr>
        <p:spPr bwMode="auto">
          <a:xfrm>
            <a:off x="1992313" y="1916113"/>
            <a:ext cx="215900" cy="4681537"/>
          </a:xfrm>
          <a:prstGeom prst="rightBrace">
            <a:avLst>
              <a:gd name="adj1" fmla="val 55115"/>
              <a:gd name="adj2" fmla="val 50807"/>
            </a:avLst>
          </a:prstGeom>
          <a:ln/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fr-FR">
              <a:solidFill>
                <a:srgbClr val="339933"/>
              </a:solidFill>
              <a:latin typeface="Arial" charset="0"/>
            </a:endParaRPr>
          </a:p>
        </p:txBody>
      </p:sp>
      <p:grpSp>
        <p:nvGrpSpPr>
          <p:cNvPr id="4" name="Groupe 3"/>
          <p:cNvGrpSpPr>
            <a:grpSpLocks/>
          </p:cNvGrpSpPr>
          <p:nvPr/>
        </p:nvGrpSpPr>
        <p:grpSpPr bwMode="auto">
          <a:xfrm>
            <a:off x="2339975" y="2103438"/>
            <a:ext cx="2087563" cy="1165225"/>
            <a:chOff x="2339752" y="2103807"/>
            <a:chExt cx="2088231" cy="1164386"/>
          </a:xfrm>
        </p:grpSpPr>
        <p:sp>
          <p:nvSpPr>
            <p:cNvPr id="12" name="Rectangle 11"/>
            <p:cNvSpPr/>
            <p:nvPr/>
          </p:nvSpPr>
          <p:spPr bwMode="auto">
            <a:xfrm>
              <a:off x="2339752" y="2103807"/>
              <a:ext cx="2088231" cy="1000125"/>
            </a:xfrm>
            <a:prstGeom prst="rect">
              <a:avLst/>
            </a:prstGeom>
            <a:ln/>
            <a:ex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400" b="1" dirty="0">
                  <a:solidFill>
                    <a:schemeClr val="tx1"/>
                  </a:solidFill>
                  <a:latin typeface="Arial" charset="0"/>
                </a:rPr>
                <a:t>segmentation image en </a:t>
              </a:r>
              <a:r>
                <a:rPr lang="en-US" sz="1400" b="1" dirty="0" err="1">
                  <a:solidFill>
                    <a:schemeClr val="tx1"/>
                  </a:solidFill>
                  <a:latin typeface="Arial" charset="0"/>
                </a:rPr>
                <a:t>objets</a:t>
              </a:r>
              <a:r>
                <a:rPr lang="en-US" sz="1400" b="1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en-US" sz="1400" b="1" dirty="0" err="1">
                  <a:solidFill>
                    <a:schemeClr val="tx1"/>
                  </a:solidFill>
                  <a:latin typeface="Arial" charset="0"/>
                </a:rPr>
                <a:t>homogènes</a:t>
              </a:r>
              <a:endParaRPr lang="fr-FR" sz="1400" b="1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" name="Flèche vers le bas 2"/>
            <p:cNvSpPr/>
            <p:nvPr/>
          </p:nvSpPr>
          <p:spPr bwMode="auto">
            <a:xfrm>
              <a:off x="3227593" y="3015133"/>
              <a:ext cx="312547" cy="253060"/>
            </a:xfrm>
            <a:prstGeom prst="downArrow">
              <a:avLst/>
            </a:prstGeom>
            <a:ln/>
            <a:ex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fr-FR">
                <a:solidFill>
                  <a:srgbClr val="339933"/>
                </a:solidFill>
                <a:latin typeface="Arial" charset="0"/>
              </a:endParaRPr>
            </a:p>
          </p:txBody>
        </p:sp>
      </p:grpSp>
      <p:sp>
        <p:nvSpPr>
          <p:cNvPr id="18" name="Rectangle 17"/>
          <p:cNvSpPr/>
          <p:nvPr/>
        </p:nvSpPr>
        <p:spPr bwMode="auto">
          <a:xfrm>
            <a:off x="2351088" y="4378323"/>
            <a:ext cx="2089150" cy="1000031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1400" b="1" dirty="0" err="1">
                <a:solidFill>
                  <a:schemeClr val="tx1"/>
                </a:solidFill>
                <a:latin typeface="Arial" charset="0"/>
              </a:rPr>
              <a:t>Sélection</a:t>
            </a:r>
            <a:r>
              <a:rPr lang="en-US" sz="1400" b="1" dirty="0">
                <a:solidFill>
                  <a:schemeClr val="tx1"/>
                </a:solidFill>
                <a:latin typeface="Arial" charset="0"/>
              </a:rPr>
              <a:t> des sites </a:t>
            </a:r>
            <a:r>
              <a:rPr lang="en-US" sz="1400" b="1" dirty="0" err="1">
                <a:solidFill>
                  <a:schemeClr val="tx1"/>
                </a:solidFill>
                <a:latin typeface="Arial" charset="0"/>
              </a:rPr>
              <a:t>d’entrainement</a:t>
            </a:r>
            <a:endParaRPr lang="fr-FR" sz="14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" name="Flèche vers le bas 22"/>
          <p:cNvSpPr/>
          <p:nvPr/>
        </p:nvSpPr>
        <p:spPr bwMode="auto">
          <a:xfrm rot="16200000">
            <a:off x="4470249" y="3804596"/>
            <a:ext cx="312547" cy="253060"/>
          </a:xfrm>
          <a:prstGeom prst="downArrow">
            <a:avLst/>
          </a:prstGeom>
          <a:ln/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fr-FR">
              <a:solidFill>
                <a:srgbClr val="339933"/>
              </a:solidFill>
              <a:latin typeface="Arial" charset="0"/>
            </a:endParaRPr>
          </a:p>
        </p:txBody>
      </p:sp>
      <p:grpSp>
        <p:nvGrpSpPr>
          <p:cNvPr id="5" name="Groupe 25"/>
          <p:cNvGrpSpPr>
            <a:grpSpLocks/>
          </p:cNvGrpSpPr>
          <p:nvPr/>
        </p:nvGrpSpPr>
        <p:grpSpPr bwMode="auto">
          <a:xfrm>
            <a:off x="7019925" y="3238500"/>
            <a:ext cx="1800225" cy="1106488"/>
            <a:chOff x="7020273" y="3238058"/>
            <a:chExt cx="1800199" cy="1106264"/>
          </a:xfrm>
        </p:grpSpPr>
        <p:sp>
          <p:nvSpPr>
            <p:cNvPr id="20" name="Rectangle 19"/>
            <p:cNvSpPr/>
            <p:nvPr/>
          </p:nvSpPr>
          <p:spPr bwMode="auto">
            <a:xfrm>
              <a:off x="7308304" y="3238058"/>
              <a:ext cx="1512168" cy="1106264"/>
            </a:xfrm>
            <a:prstGeom prst="rect">
              <a:avLst/>
            </a:prstGeom>
            <a:ln/>
            <a:ex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400" b="1" dirty="0" err="1">
                  <a:solidFill>
                    <a:schemeClr val="tx1"/>
                  </a:solidFill>
                  <a:latin typeface="Arial" charset="0"/>
                </a:rPr>
                <a:t>Classe</a:t>
              </a:r>
              <a:r>
                <a:rPr lang="en-US" sz="1400" b="1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en-US" sz="1400" b="1" dirty="0" err="1">
                  <a:solidFill>
                    <a:schemeClr val="tx1"/>
                  </a:solidFill>
                  <a:latin typeface="Arial" charset="0"/>
                </a:rPr>
                <a:t>d’habitat</a:t>
              </a:r>
              <a:r>
                <a:rPr lang="en-US" sz="1400" b="1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en-US" sz="1400" b="1" dirty="0" err="1">
                  <a:solidFill>
                    <a:schemeClr val="tx1"/>
                  </a:solidFill>
                  <a:latin typeface="Arial" charset="0"/>
                </a:rPr>
                <a:t>prédite</a:t>
              </a:r>
              <a:r>
                <a:rPr lang="en-US" sz="1400" b="1" dirty="0">
                  <a:solidFill>
                    <a:schemeClr val="tx1"/>
                  </a:solidFill>
                  <a:latin typeface="Arial" charset="0"/>
                </a:rPr>
                <a:t> par objet image</a:t>
              </a:r>
              <a:endParaRPr lang="fr-FR" sz="1400" b="1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4" name="Flèche vers le bas 23"/>
            <p:cNvSpPr/>
            <p:nvPr/>
          </p:nvSpPr>
          <p:spPr bwMode="auto">
            <a:xfrm rot="16200000">
              <a:off x="6990529" y="3793896"/>
              <a:ext cx="312547" cy="253060"/>
            </a:xfrm>
            <a:prstGeom prst="downArrow">
              <a:avLst/>
            </a:prstGeom>
            <a:ln/>
            <a:ex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fr-FR">
                <a:solidFill>
                  <a:srgbClr val="339933"/>
                </a:solidFill>
                <a:latin typeface="Arial" charset="0"/>
              </a:endParaRPr>
            </a:p>
          </p:txBody>
        </p:sp>
      </p:grpSp>
      <p:grpSp>
        <p:nvGrpSpPr>
          <p:cNvPr id="6" name="Groupe 4"/>
          <p:cNvGrpSpPr>
            <a:grpSpLocks/>
          </p:cNvGrpSpPr>
          <p:nvPr/>
        </p:nvGrpSpPr>
        <p:grpSpPr bwMode="auto">
          <a:xfrm>
            <a:off x="2343150" y="3284538"/>
            <a:ext cx="2089150" cy="1184275"/>
            <a:chOff x="2343810" y="3284538"/>
            <a:chExt cx="2088232" cy="1183989"/>
          </a:xfrm>
        </p:grpSpPr>
        <p:sp>
          <p:nvSpPr>
            <p:cNvPr id="16" name="Rectangle 15"/>
            <p:cNvSpPr/>
            <p:nvPr/>
          </p:nvSpPr>
          <p:spPr bwMode="auto">
            <a:xfrm>
              <a:off x="2343810" y="3284538"/>
              <a:ext cx="2088232" cy="1000125"/>
            </a:xfrm>
            <a:prstGeom prst="rect">
              <a:avLst/>
            </a:prstGeom>
            <a:ln/>
            <a:ex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400" b="1" dirty="0" err="1">
                  <a:solidFill>
                    <a:schemeClr val="tx1"/>
                  </a:solidFill>
                  <a:latin typeface="Arial" charset="0"/>
                </a:rPr>
                <a:t>Génération</a:t>
              </a:r>
              <a:r>
                <a:rPr lang="en-US" sz="1400" b="1" dirty="0">
                  <a:solidFill>
                    <a:schemeClr val="tx1"/>
                  </a:solidFill>
                  <a:latin typeface="Arial" charset="0"/>
                </a:rPr>
                <a:t> de variables </a:t>
              </a:r>
              <a:r>
                <a:rPr lang="en-US" sz="1400" b="1" dirty="0" err="1">
                  <a:solidFill>
                    <a:schemeClr val="tx1"/>
                  </a:solidFill>
                  <a:latin typeface="Arial" charset="0"/>
                </a:rPr>
                <a:t>spectrales</a:t>
              </a:r>
              <a:r>
                <a:rPr lang="en-US" sz="1400" b="1" dirty="0">
                  <a:solidFill>
                    <a:schemeClr val="tx1"/>
                  </a:solidFill>
                  <a:latin typeface="Arial" charset="0"/>
                </a:rPr>
                <a:t>, </a:t>
              </a:r>
              <a:r>
                <a:rPr lang="en-US" sz="1400" b="1" dirty="0" err="1">
                  <a:solidFill>
                    <a:schemeClr val="tx1"/>
                  </a:solidFill>
                  <a:latin typeface="Arial" charset="0"/>
                </a:rPr>
                <a:t>texturale</a:t>
              </a:r>
              <a:r>
                <a:rPr lang="en-US" sz="1400" b="1" dirty="0">
                  <a:solidFill>
                    <a:schemeClr val="tx1"/>
                  </a:solidFill>
                  <a:latin typeface="Arial" charset="0"/>
                </a:rPr>
                <a:t> et  </a:t>
              </a:r>
              <a:r>
                <a:rPr lang="en-US" sz="1400" b="1" dirty="0" err="1">
                  <a:solidFill>
                    <a:schemeClr val="tx1"/>
                  </a:solidFill>
                  <a:latin typeface="Arial" charset="0"/>
                </a:rPr>
                <a:t>contextuelles</a:t>
              </a:r>
              <a:r>
                <a:rPr lang="en-US" sz="1400" b="1" dirty="0">
                  <a:solidFill>
                    <a:schemeClr val="tx1"/>
                  </a:solidFill>
                  <a:latin typeface="Arial" charset="0"/>
                </a:rPr>
                <a:t>, etc.</a:t>
              </a:r>
              <a:endParaRPr lang="fr-FR" sz="1400" b="1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1" name="Flèche vers le bas 20"/>
            <p:cNvSpPr/>
            <p:nvPr/>
          </p:nvSpPr>
          <p:spPr bwMode="auto">
            <a:xfrm>
              <a:off x="3223719" y="4215467"/>
              <a:ext cx="312547" cy="253060"/>
            </a:xfrm>
            <a:prstGeom prst="downArrow">
              <a:avLst/>
            </a:prstGeom>
            <a:ln/>
            <a:ex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fr-FR">
                <a:solidFill>
                  <a:srgbClr val="339933"/>
                </a:solidFill>
                <a:latin typeface="Arial" charset="0"/>
              </a:endParaRPr>
            </a:p>
          </p:txBody>
        </p:sp>
      </p:grpSp>
      <p:pic>
        <p:nvPicPr>
          <p:cNvPr id="38" name="Picture 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2066925"/>
            <a:ext cx="4464050" cy="3146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8462" name="TextBox 28"/>
          <p:cNvSpPr txBox="1">
            <a:spLocks noChangeArrowheads="1"/>
          </p:cNvSpPr>
          <p:nvPr/>
        </p:nvSpPr>
        <p:spPr bwMode="auto">
          <a:xfrm>
            <a:off x="2279650" y="1241425"/>
            <a:ext cx="68230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400" dirty="0">
                <a:solidFill>
                  <a:srgbClr val="00B0F0"/>
                </a:solidFill>
                <a:latin typeface="Calibri" pitchFamily="34" charset="0"/>
              </a:rPr>
              <a:t>...</a:t>
            </a:r>
            <a:r>
              <a:rPr lang="en-US" altLang="fr-FR" sz="2400" dirty="0" err="1">
                <a:solidFill>
                  <a:srgbClr val="00B0F0"/>
                </a:solidFill>
                <a:latin typeface="Calibri" pitchFamily="34" charset="0"/>
              </a:rPr>
              <a:t>dans</a:t>
            </a:r>
            <a:r>
              <a:rPr lang="en-US" altLang="fr-FR" sz="2400" dirty="0">
                <a:solidFill>
                  <a:srgbClr val="00B0F0"/>
                </a:solidFill>
                <a:latin typeface="Calibri" pitchFamily="34" charset="0"/>
              </a:rPr>
              <a:t> un </a:t>
            </a:r>
            <a:r>
              <a:rPr lang="en-US" altLang="fr-FR" sz="2400" dirty="0" err="1">
                <a:solidFill>
                  <a:srgbClr val="00B0F0"/>
                </a:solidFill>
                <a:latin typeface="Calibri" pitchFamily="34" charset="0"/>
              </a:rPr>
              <a:t>contexte</a:t>
            </a:r>
            <a:r>
              <a:rPr lang="en-US" altLang="fr-FR" sz="2400" dirty="0">
                <a:solidFill>
                  <a:srgbClr val="00B0F0"/>
                </a:solidFill>
                <a:latin typeface="Calibri" pitchFamily="34" charset="0"/>
              </a:rPr>
              <a:t> de classification </a:t>
            </a:r>
            <a:r>
              <a:rPr lang="en-US" altLang="fr-FR" sz="2400" dirty="0" err="1">
                <a:solidFill>
                  <a:srgbClr val="00B0F0"/>
                </a:solidFill>
                <a:latin typeface="Calibri" pitchFamily="34" charset="0"/>
              </a:rPr>
              <a:t>orientée-objets</a:t>
            </a:r>
            <a:endParaRPr lang="en-US" altLang="fr-FR" sz="2400" dirty="0">
              <a:solidFill>
                <a:srgbClr val="00B0F0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fr-FR" sz="2400" b="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014538" y="5576888"/>
            <a:ext cx="70215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1800" b="0">
                <a:solidFill>
                  <a:srgbClr val="339933"/>
                </a:solidFill>
                <a:latin typeface="Arial" charset="0"/>
              </a:rPr>
              <a:t>C. Corbane et al., </a:t>
            </a:r>
            <a:r>
              <a:rPr lang="en-GB" altLang="fr-FR" sz="1800" b="0" i="1">
                <a:solidFill>
                  <a:srgbClr val="339933"/>
                </a:solidFill>
                <a:latin typeface="Arial" charset="0"/>
              </a:rPr>
              <a:t>Mapping natural habitats using remote sensing and Sparse Partial Least Square Discriminant Analysis</a:t>
            </a:r>
            <a:endParaRPr lang="en-US" altLang="fr-FR" sz="1800" b="0" i="1">
              <a:solidFill>
                <a:srgbClr val="339933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1800" b="0">
                <a:solidFill>
                  <a:srgbClr val="339933"/>
                </a:solidFill>
                <a:latin typeface="Arial" charset="0"/>
              </a:rPr>
              <a:t> </a:t>
            </a:r>
            <a:r>
              <a:rPr lang="en-US" altLang="fr-FR" sz="1800">
                <a:solidFill>
                  <a:srgbClr val="339933"/>
                </a:solidFill>
                <a:latin typeface="Arial" charset="0"/>
              </a:rPr>
              <a:t>in press in IJRS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fr-FR" sz="1800" b="0">
              <a:solidFill>
                <a:srgbClr val="339933"/>
              </a:solidFill>
              <a:latin typeface="Arial" charset="0"/>
            </a:endParaRPr>
          </a:p>
        </p:txBody>
      </p:sp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065338"/>
            <a:ext cx="3471862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1987550" y="4532313"/>
            <a:ext cx="7092950" cy="2058987"/>
            <a:chOff x="546980" y="3001374"/>
            <a:chExt cx="7178723" cy="2181297"/>
          </a:xfrm>
        </p:grpSpPr>
        <p:pic>
          <p:nvPicPr>
            <p:cNvPr id="18466" name="Picture 5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980" y="3015421"/>
              <a:ext cx="2375842" cy="2167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18467" name="Picture 5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2822" y="3001374"/>
              <a:ext cx="2410529" cy="218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18468" name="Picture 5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6990" y="3001375"/>
              <a:ext cx="2398713" cy="218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</p:grpSp>
      <p:sp>
        <p:nvSpPr>
          <p:cNvPr id="29" name="Rectangle 28"/>
          <p:cNvSpPr/>
          <p:nvPr/>
        </p:nvSpPr>
        <p:spPr>
          <a:xfrm>
            <a:off x="149300" y="0"/>
            <a:ext cx="8964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1.2. Cartographie </a:t>
            </a:r>
            <a:r>
              <a:rPr lang="fr-FR" sz="2400" i="1" dirty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des </a:t>
            </a:r>
            <a:r>
              <a:rPr lang="fr-FR" sz="240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habitats naturels </a:t>
            </a:r>
          </a:p>
          <a:p>
            <a:r>
              <a:rPr lang="fr-FR" sz="240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 </a:t>
            </a:r>
            <a:r>
              <a:rPr lang="fr-FR" sz="2400" i="1" dirty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à partir </a:t>
            </a:r>
            <a:r>
              <a:rPr lang="fr-FR" sz="240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données </a:t>
            </a:r>
            <a:r>
              <a:rPr lang="fr-FR" sz="2400" i="1" dirty="0" err="1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multisources</a:t>
            </a:r>
            <a:r>
              <a:rPr lang="fr-FR" sz="240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 (projet européen, MS MONINA)</a:t>
            </a:r>
            <a:endParaRPr lang="fr-FR" sz="1400" i="1" dirty="0">
              <a:solidFill>
                <a:srgbClr val="00B0F0"/>
              </a:solidFill>
              <a:latin typeface="Myriad Pro" charset="0"/>
              <a:ea typeface="ＭＳ Ｐゴシック" pitchFamily="34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310547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2" grpId="0" animBg="1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à coins arrondis 10"/>
          <p:cNvSpPr/>
          <p:nvPr/>
        </p:nvSpPr>
        <p:spPr bwMode="auto">
          <a:xfrm>
            <a:off x="2123728" y="1484784"/>
            <a:ext cx="5868640" cy="1224136"/>
          </a:xfrm>
          <a:prstGeom prst="roundRect">
            <a:avLst>
              <a:gd name="adj" fmla="val 20139"/>
            </a:avLst>
          </a:prstGeom>
          <a:gradFill rotWithShape="1">
            <a:gsLst>
              <a:gs pos="0">
                <a:srgbClr val="94C600">
                  <a:tint val="70000"/>
                  <a:satMod val="130000"/>
                </a:srgbClr>
              </a:gs>
              <a:gs pos="43000">
                <a:srgbClr val="94C600">
                  <a:tint val="44000"/>
                  <a:satMod val="165000"/>
                </a:srgbClr>
              </a:gs>
              <a:gs pos="93000">
                <a:srgbClr val="94C600">
                  <a:tint val="15000"/>
                  <a:satMod val="165000"/>
                </a:srgbClr>
              </a:gs>
              <a:gs pos="100000">
                <a:srgbClr val="94C600">
                  <a:tint val="5000"/>
                  <a:satMod val="250000"/>
                </a:srgbClr>
              </a:gs>
            </a:gsLst>
            <a:path path="circle">
              <a:fillToRect l="50000" t="130000" r="50000" b="-30000"/>
            </a:path>
          </a:gradFill>
          <a:ln w="9525" cap="flat" cmpd="sng" algn="ctr">
            <a:solidFill>
              <a:srgbClr val="94C600">
                <a:shade val="50000"/>
                <a:satMod val="103000"/>
              </a:srgbClr>
            </a:solidFill>
            <a:prstDash val="solid"/>
          </a:ln>
          <a:effectLst>
            <a:outerShdw blurRad="57150" dist="38100" dir="5400000" algn="ctr" rotWithShape="0">
              <a:srgbClr val="94C600">
                <a:shade val="9000"/>
                <a:alpha val="48000"/>
                <a:satMod val="105000"/>
              </a:srgbClr>
            </a:outerShdw>
          </a:effectLst>
          <a:extLst/>
        </p:spPr>
        <p:txBody>
          <a:bodyPr anchor="ctr"/>
          <a:lstStyle>
            <a:lvl1pPr eaLnBrk="0" hangingPunct="0">
              <a:defRPr sz="2400">
                <a:solidFill>
                  <a:srgbClr val="339933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rgbClr val="339933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rgbClr val="339933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rgbClr val="339933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rgbClr val="339933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39933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39933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39933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39933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Rapideye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(x2,5m ) :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Juin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2009 +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Juillet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2010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Worldview 2 (0,5m PAN; 2 m XS) : Sept. 2011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IRC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orthophoto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 0,5m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endParaRPr kumimoji="0" lang="fr-FR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5580063" y="2347913"/>
            <a:ext cx="3168650" cy="122396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94C600"/>
            </a:solidFill>
            <a:prstDash val="soli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/>
        </p:spPr>
        <p:txBody>
          <a:bodyPr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NDVI = 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(NIR-R)/(NIR+R)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NDVImod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= 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(NIR-RE)/(NIR+RE)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PSRI= </a:t>
            </a:r>
            <a:r>
              <a:rPr kumimoji="0" lang="it-IT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(R-G)/NIR 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......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" name="Rectangle à coins arrondis 10"/>
          <p:cNvSpPr/>
          <p:nvPr/>
        </p:nvSpPr>
        <p:spPr bwMode="auto">
          <a:xfrm>
            <a:off x="2107759" y="3909415"/>
            <a:ext cx="5868640" cy="911957"/>
          </a:xfrm>
          <a:prstGeom prst="roundRect">
            <a:avLst>
              <a:gd name="adj" fmla="val 20139"/>
            </a:avLst>
          </a:prstGeom>
          <a:gradFill rotWithShape="1">
            <a:gsLst>
              <a:gs pos="0">
                <a:srgbClr val="94C600">
                  <a:tint val="70000"/>
                  <a:satMod val="130000"/>
                </a:srgbClr>
              </a:gs>
              <a:gs pos="43000">
                <a:srgbClr val="94C600">
                  <a:tint val="44000"/>
                  <a:satMod val="165000"/>
                </a:srgbClr>
              </a:gs>
              <a:gs pos="93000">
                <a:srgbClr val="94C600">
                  <a:tint val="15000"/>
                  <a:satMod val="165000"/>
                </a:srgbClr>
              </a:gs>
              <a:gs pos="100000">
                <a:srgbClr val="94C600">
                  <a:tint val="5000"/>
                  <a:satMod val="250000"/>
                </a:srgbClr>
              </a:gs>
            </a:gsLst>
            <a:path path="circle">
              <a:fillToRect l="50000" t="130000" r="50000" b="-30000"/>
            </a:path>
          </a:gradFill>
          <a:ln w="9525" cap="flat" cmpd="sng" algn="ctr">
            <a:solidFill>
              <a:srgbClr val="94C600">
                <a:shade val="50000"/>
                <a:satMod val="103000"/>
              </a:srgbClr>
            </a:solidFill>
            <a:prstDash val="solid"/>
          </a:ln>
          <a:effectLst>
            <a:outerShdw blurRad="57150" dist="38100" dir="5400000" algn="ctr" rotWithShape="0">
              <a:srgbClr val="94C600">
                <a:shade val="9000"/>
                <a:alpha val="48000"/>
                <a:satMod val="105000"/>
              </a:srgbClr>
            </a:outerShdw>
          </a:effectLst>
          <a:extLst/>
        </p:spPr>
        <p:txBody>
          <a:bodyPr anchor="ctr"/>
          <a:lstStyle>
            <a:lvl1pPr eaLnBrk="0" hangingPunct="0">
              <a:defRPr sz="2400">
                <a:solidFill>
                  <a:srgbClr val="339933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rgbClr val="339933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rgbClr val="339933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rgbClr val="339933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rgbClr val="339933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39933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39933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39933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39933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LiDAR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/>
            </a:r>
            <a:b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0,15 m.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préc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lti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et 0,40 m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préc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lani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  <a:endParaRPr kumimoji="0" lang="fr-FR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" name="Rectangle à coins arrondis 10"/>
          <p:cNvSpPr/>
          <p:nvPr/>
        </p:nvSpPr>
        <p:spPr bwMode="auto">
          <a:xfrm>
            <a:off x="2107759" y="5398177"/>
            <a:ext cx="5868640" cy="911957"/>
          </a:xfrm>
          <a:prstGeom prst="roundRect">
            <a:avLst>
              <a:gd name="adj" fmla="val 20139"/>
            </a:avLst>
          </a:prstGeom>
          <a:gradFill rotWithShape="1">
            <a:gsLst>
              <a:gs pos="0">
                <a:srgbClr val="94C600">
                  <a:tint val="70000"/>
                  <a:satMod val="130000"/>
                </a:srgbClr>
              </a:gs>
              <a:gs pos="43000">
                <a:srgbClr val="94C600">
                  <a:tint val="44000"/>
                  <a:satMod val="165000"/>
                </a:srgbClr>
              </a:gs>
              <a:gs pos="93000">
                <a:srgbClr val="94C600">
                  <a:tint val="15000"/>
                  <a:satMod val="165000"/>
                </a:srgbClr>
              </a:gs>
              <a:gs pos="100000">
                <a:srgbClr val="94C600">
                  <a:tint val="5000"/>
                  <a:satMod val="250000"/>
                </a:srgbClr>
              </a:gs>
            </a:gsLst>
            <a:path path="circle">
              <a:fillToRect l="50000" t="130000" r="50000" b="-30000"/>
            </a:path>
          </a:gradFill>
          <a:ln w="9525" cap="flat" cmpd="sng" algn="ctr">
            <a:solidFill>
              <a:srgbClr val="94C600">
                <a:shade val="50000"/>
                <a:satMod val="103000"/>
              </a:srgbClr>
            </a:solidFill>
            <a:prstDash val="solid"/>
          </a:ln>
          <a:effectLst>
            <a:outerShdw blurRad="57150" dist="38100" dir="5400000" algn="ctr" rotWithShape="0">
              <a:srgbClr val="94C600">
                <a:shade val="9000"/>
                <a:alpha val="48000"/>
                <a:satMod val="105000"/>
              </a:srgbClr>
            </a:outerShdw>
          </a:effectLst>
          <a:extLst/>
        </p:spPr>
        <p:txBody>
          <a:bodyPr anchor="ctr"/>
          <a:lstStyle/>
          <a:p>
            <a:pPr marL="0" marR="0" lvl="0" indent="0" defTabSz="914400" eaLnBrk="1" fontAlgn="base" latinLnBrk="0" hangingPunct="1">
              <a:lnSpc>
                <a:spcPts val="23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86 sites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d’entraînement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cl. habitat </a:t>
            </a:r>
          </a:p>
        </p:txBody>
      </p:sp>
      <p:sp>
        <p:nvSpPr>
          <p:cNvPr id="36" name="Rectangle à coins arrondis 35"/>
          <p:cNvSpPr/>
          <p:nvPr/>
        </p:nvSpPr>
        <p:spPr bwMode="auto">
          <a:xfrm>
            <a:off x="251520" y="1453915"/>
            <a:ext cx="1656333" cy="1285874"/>
          </a:xfrm>
          <a:prstGeom prst="roundRect">
            <a:avLst/>
          </a:prstGeom>
          <a:gradFill rotWithShape="1">
            <a:gsLst>
              <a:gs pos="0">
                <a:srgbClr val="FEA022">
                  <a:tint val="98000"/>
                  <a:shade val="25000"/>
                  <a:satMod val="250000"/>
                </a:srgbClr>
              </a:gs>
              <a:gs pos="68000">
                <a:srgbClr val="FEA022">
                  <a:tint val="86000"/>
                  <a:satMod val="115000"/>
                </a:srgbClr>
              </a:gs>
              <a:gs pos="100000">
                <a:srgbClr val="FEA022">
                  <a:tint val="50000"/>
                  <a:satMod val="150000"/>
                </a:srgbClr>
              </a:gs>
            </a:gsLst>
            <a:path path="circle">
              <a:fillToRect l="50000" t="130000" r="50000" b="-30000"/>
            </a:path>
          </a:gradFill>
          <a:ln w="9525" cap="flat" cmpd="sng" algn="ctr">
            <a:solidFill>
              <a:srgbClr val="FEA022">
                <a:shade val="50000"/>
                <a:satMod val="103000"/>
              </a:srgbClr>
            </a:solidFill>
            <a:prstDash val="solid"/>
          </a:ln>
          <a:effectLst>
            <a:outerShdw blurRad="57150" dist="38100" dir="5400000" algn="ctr" rotWithShape="0">
              <a:srgbClr val="FEA022">
                <a:shade val="9000"/>
                <a:alpha val="48000"/>
                <a:satMod val="105000"/>
              </a:srgbClr>
            </a:outerShdw>
          </a:effectLst>
          <a:ex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Images de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télédétection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Multiresolution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/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multidate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+ indices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dérivés</a:t>
            </a:r>
            <a:endParaRPr kumimoji="0" lang="fr-FR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" name="Rectangle à coins arrondis 36"/>
          <p:cNvSpPr/>
          <p:nvPr/>
        </p:nvSpPr>
        <p:spPr bwMode="auto">
          <a:xfrm>
            <a:off x="251520" y="4004990"/>
            <a:ext cx="1643633" cy="792162"/>
          </a:xfrm>
          <a:prstGeom prst="roundRect">
            <a:avLst/>
          </a:prstGeom>
          <a:gradFill rotWithShape="1">
            <a:gsLst>
              <a:gs pos="0">
                <a:srgbClr val="FEA022">
                  <a:tint val="98000"/>
                  <a:shade val="25000"/>
                  <a:satMod val="250000"/>
                </a:srgbClr>
              </a:gs>
              <a:gs pos="68000">
                <a:srgbClr val="FEA022">
                  <a:tint val="86000"/>
                  <a:satMod val="115000"/>
                </a:srgbClr>
              </a:gs>
              <a:gs pos="100000">
                <a:srgbClr val="FEA022">
                  <a:tint val="50000"/>
                  <a:satMod val="150000"/>
                </a:srgbClr>
              </a:gs>
            </a:gsLst>
            <a:path path="circle">
              <a:fillToRect l="50000" t="130000" r="50000" b="-30000"/>
            </a:path>
          </a:gradFill>
          <a:ln w="9525" cap="flat" cmpd="sng" algn="ctr">
            <a:solidFill>
              <a:srgbClr val="FEA022">
                <a:shade val="50000"/>
                <a:satMod val="103000"/>
              </a:srgbClr>
            </a:solidFill>
            <a:prstDash val="solid"/>
          </a:ln>
          <a:effectLst>
            <a:outerShdw blurRad="57150" dist="38100" dir="5400000" algn="ctr" rotWithShape="0">
              <a:srgbClr val="FEA022">
                <a:shade val="9000"/>
                <a:alpha val="48000"/>
                <a:satMod val="105000"/>
              </a:srgbClr>
            </a:outerShdw>
          </a:effectLst>
          <a:ex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Données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topographiques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(MNT)</a:t>
            </a:r>
            <a:endParaRPr kumimoji="0" lang="fr-FR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" name="Rectangle à coins arrondis 37"/>
          <p:cNvSpPr/>
          <p:nvPr/>
        </p:nvSpPr>
        <p:spPr bwMode="auto">
          <a:xfrm>
            <a:off x="251520" y="5517157"/>
            <a:ext cx="1661095" cy="792163"/>
          </a:xfrm>
          <a:prstGeom prst="roundRect">
            <a:avLst/>
          </a:prstGeom>
          <a:gradFill rotWithShape="1">
            <a:gsLst>
              <a:gs pos="0">
                <a:srgbClr val="FEA022">
                  <a:tint val="98000"/>
                  <a:shade val="25000"/>
                  <a:satMod val="250000"/>
                </a:srgbClr>
              </a:gs>
              <a:gs pos="68000">
                <a:srgbClr val="FEA022">
                  <a:tint val="86000"/>
                  <a:satMod val="115000"/>
                </a:srgbClr>
              </a:gs>
              <a:gs pos="100000">
                <a:srgbClr val="FEA022">
                  <a:tint val="50000"/>
                  <a:satMod val="150000"/>
                </a:srgbClr>
              </a:gs>
            </a:gsLst>
            <a:path path="circle">
              <a:fillToRect l="50000" t="130000" r="50000" b="-30000"/>
            </a:path>
          </a:gradFill>
          <a:ln w="9525" cap="flat" cmpd="sng" algn="ctr">
            <a:solidFill>
              <a:srgbClr val="FEA022">
                <a:shade val="50000"/>
                <a:satMod val="103000"/>
              </a:srgbClr>
            </a:solidFill>
            <a:prstDash val="solid"/>
          </a:ln>
          <a:effectLst>
            <a:outerShdw blurRad="57150" dist="38100" dir="5400000" algn="ctr" rotWithShape="0">
              <a:srgbClr val="FEA022">
                <a:shade val="9000"/>
                <a:alpha val="48000"/>
                <a:satMod val="105000"/>
              </a:srgbClr>
            </a:outerShdw>
          </a:effectLst>
          <a:ex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Cartes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de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végétation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(terrain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CEN-LR)</a:t>
            </a:r>
            <a:endParaRPr kumimoji="0" lang="fr-FR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39" name="Groupe 27"/>
          <p:cNvGrpSpPr>
            <a:grpSpLocks/>
          </p:cNvGrpSpPr>
          <p:nvPr/>
        </p:nvGrpSpPr>
        <p:grpSpPr bwMode="auto">
          <a:xfrm>
            <a:off x="6215063" y="5221288"/>
            <a:ext cx="2752725" cy="1384300"/>
            <a:chOff x="2836880" y="1611548"/>
            <a:chExt cx="2753037" cy="1384995"/>
          </a:xfrm>
        </p:grpSpPr>
        <p:sp>
          <p:nvSpPr>
            <p:cNvPr id="40" name="ZoneTexte 39"/>
            <p:cNvSpPr txBox="1"/>
            <p:nvPr/>
          </p:nvSpPr>
          <p:spPr>
            <a:xfrm>
              <a:off x="2895624" y="1611548"/>
              <a:ext cx="2694293" cy="1384995"/>
            </a:xfrm>
            <a:prstGeom prst="rect">
              <a:avLst/>
            </a:prstGeom>
            <a:solidFill>
              <a:sysClr val="window" lastClr="FFFFFF">
                <a:alpha val="60000"/>
              </a:sysClr>
            </a:solidFill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15.1. Près salés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15.5. Gazon à salicorne  et </a:t>
              </a:r>
              <a:r>
                <a:rPr kumimoji="0" lang="fr-F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sueda</a:t>
              </a: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15.6. Fourrés des près salés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16.2. Dune mobile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44.8131. Fourrés à tamaris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53.1 Roselière</a:t>
              </a:r>
            </a:p>
          </p:txBody>
        </p:sp>
        <p:sp>
          <p:nvSpPr>
            <p:cNvPr id="41" name="Ellipse 29"/>
            <p:cNvSpPr>
              <a:spLocks noChangeArrowheads="1"/>
            </p:cNvSpPr>
            <p:nvPr/>
          </p:nvSpPr>
          <p:spPr bwMode="auto">
            <a:xfrm flipV="1">
              <a:off x="2836880" y="1715500"/>
              <a:ext cx="128789" cy="128789"/>
            </a:xfrm>
            <a:prstGeom prst="ellipse">
              <a:avLst/>
            </a:prstGeom>
            <a:solidFill>
              <a:srgbClr val="94C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2000" b="1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2400" b="0" i="0" u="none" strike="noStrike" kern="0" cap="none" spc="0" normalizeH="0" baseline="0" noProof="0" smtClean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2" name="Ellipse 30"/>
            <p:cNvSpPr>
              <a:spLocks noChangeArrowheads="1"/>
            </p:cNvSpPr>
            <p:nvPr/>
          </p:nvSpPr>
          <p:spPr bwMode="auto">
            <a:xfrm flipV="1">
              <a:off x="2836880" y="1924518"/>
              <a:ext cx="128789" cy="12878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2000" b="1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2400" b="0" i="0" u="none" strike="noStrike" kern="0" cap="none" spc="0" normalizeH="0" baseline="0" noProof="0" smtClean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3" name="Ellipse 42"/>
            <p:cNvSpPr/>
            <p:nvPr/>
          </p:nvSpPr>
          <p:spPr bwMode="auto">
            <a:xfrm flipV="1">
              <a:off x="2836880" y="2134097"/>
              <a:ext cx="128602" cy="12865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  <a:ex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4" name="Ellipse 32"/>
            <p:cNvSpPr>
              <a:spLocks noChangeArrowheads="1"/>
            </p:cNvSpPr>
            <p:nvPr/>
          </p:nvSpPr>
          <p:spPr bwMode="auto">
            <a:xfrm flipV="1">
              <a:off x="2836880" y="2342554"/>
              <a:ext cx="128789" cy="128789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2000" b="1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2400" b="0" i="0" u="none" strike="noStrike" kern="0" cap="none" spc="0" normalizeH="0" baseline="0" noProof="0" smtClean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5" name="Ellipse 33"/>
            <p:cNvSpPr>
              <a:spLocks noChangeArrowheads="1"/>
            </p:cNvSpPr>
            <p:nvPr/>
          </p:nvSpPr>
          <p:spPr bwMode="auto">
            <a:xfrm flipV="1">
              <a:off x="2836880" y="2551572"/>
              <a:ext cx="128789" cy="128789"/>
            </a:xfrm>
            <a:prstGeom prst="ellipse">
              <a:avLst/>
            </a:prstGeom>
            <a:solidFill>
              <a:srgbClr val="99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2000" b="1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2400" b="0" i="0" u="none" strike="noStrike" kern="0" cap="none" spc="0" normalizeH="0" baseline="0" noProof="0" smtClean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6" name="Ellipse 45"/>
            <p:cNvSpPr/>
            <p:nvPr/>
          </p:nvSpPr>
          <p:spPr bwMode="auto">
            <a:xfrm flipV="1">
              <a:off x="2836880" y="2759886"/>
              <a:ext cx="128602" cy="130240"/>
            </a:xfrm>
            <a:prstGeom prst="ellipse">
              <a:avLst/>
            </a:prstGeom>
            <a:solidFill>
              <a:sysClr val="window" lastClr="FFFFFF">
                <a:lumMod val="65000"/>
              </a:sysClr>
            </a:solidFill>
            <a:ln>
              <a:noFill/>
            </a:ln>
            <a:effectLst/>
            <a:ex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47" name="Rectangle 46"/>
          <p:cNvSpPr/>
          <p:nvPr/>
        </p:nvSpPr>
        <p:spPr>
          <a:xfrm>
            <a:off x="149300" y="0"/>
            <a:ext cx="8964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1.2. Cartographie </a:t>
            </a:r>
            <a:r>
              <a:rPr lang="fr-FR" sz="2400" i="1" dirty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des </a:t>
            </a:r>
            <a:r>
              <a:rPr lang="fr-FR" sz="240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habitats naturels </a:t>
            </a:r>
          </a:p>
          <a:p>
            <a:r>
              <a:rPr lang="fr-FR" sz="240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 </a:t>
            </a:r>
            <a:r>
              <a:rPr lang="fr-FR" sz="2400" i="1" dirty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à partir </a:t>
            </a:r>
            <a:r>
              <a:rPr lang="fr-FR" sz="240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données </a:t>
            </a:r>
            <a:r>
              <a:rPr lang="fr-FR" sz="2400" i="1" dirty="0" err="1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multisources</a:t>
            </a:r>
            <a:endParaRPr lang="fr-FR" sz="1400" i="1" dirty="0">
              <a:solidFill>
                <a:srgbClr val="00B0F0"/>
              </a:solidFill>
              <a:latin typeface="Myriad Pro" charset="0"/>
              <a:ea typeface="ＭＳ Ｐゴシック" pitchFamily="34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9671283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e 1"/>
          <p:cNvGrpSpPr>
            <a:grpSpLocks/>
          </p:cNvGrpSpPr>
          <p:nvPr/>
        </p:nvGrpSpPr>
        <p:grpSpPr bwMode="auto">
          <a:xfrm>
            <a:off x="173583" y="1603773"/>
            <a:ext cx="6992937" cy="3979862"/>
            <a:chOff x="1903785" y="2890357"/>
            <a:chExt cx="7248542" cy="4029937"/>
          </a:xfrm>
        </p:grpSpPr>
        <p:pic>
          <p:nvPicPr>
            <p:cNvPr id="22534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07" t="6239" b="12421"/>
            <a:stretch>
              <a:fillRect/>
            </a:stretch>
          </p:blipFill>
          <p:spPr bwMode="auto">
            <a:xfrm>
              <a:off x="1903785" y="2890357"/>
              <a:ext cx="7248542" cy="4029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13" name="Picture 288"/>
            <p:cNvPicPr>
              <a:picLocks noChangeAspect="1"/>
            </p:cNvPicPr>
            <p:nvPr/>
          </p:nvPicPr>
          <p:blipFill rotWithShape="1">
            <a:blip r:embed="rId4"/>
            <a:srcRect/>
            <a:stretch/>
          </p:blipFill>
          <p:spPr bwMode="auto">
            <a:xfrm>
              <a:off x="1930113" y="5740408"/>
              <a:ext cx="1800206" cy="11268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95536" y="252661"/>
            <a:ext cx="3416539" cy="69215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 sz="2400">
                <a:solidFill>
                  <a:srgbClr val="339933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rgbClr val="339933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rgbClr val="339933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rgbClr val="339933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rgbClr val="339933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39933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39933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39933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39933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it-IT" i="1" dirty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Cartographie finale</a:t>
            </a:r>
            <a:endParaRPr lang="en-US" i="1" dirty="0">
              <a:solidFill>
                <a:srgbClr val="00B0F0"/>
              </a:solidFill>
              <a:latin typeface="Myriad Pro" charset="0"/>
              <a:ea typeface="ＭＳ Ｐゴシック" pitchFamily="34" charset="-128"/>
              <a:cs typeface="+mj-cs"/>
            </a:endParaRPr>
          </a:p>
        </p:txBody>
      </p:sp>
      <p:pic>
        <p:nvPicPr>
          <p:cNvPr id="290" name="Picture 28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4283968" y="-171400"/>
            <a:ext cx="4551742" cy="3039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3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84" y="4435574"/>
            <a:ext cx="2125662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575" y="3006030"/>
            <a:ext cx="2779713" cy="285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14759" y="5724575"/>
            <a:ext cx="5005535" cy="69215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 sz="2400">
                <a:solidFill>
                  <a:srgbClr val="339933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rgbClr val="339933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rgbClr val="339933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rgbClr val="339933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rgbClr val="339933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39933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39933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39933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39933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it-IT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.Classification &gt;80%</a:t>
            </a:r>
          </a:p>
          <a:p>
            <a:pPr algn="l" eaLnBrk="1" hangingPunct="1">
              <a:defRPr/>
            </a:pPr>
            <a:r>
              <a:rPr lang="it-IT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.Confusion roselieres / Tamaris</a:t>
            </a:r>
            <a:endParaRPr lang="en-US" i="1" dirty="0">
              <a:solidFill>
                <a:srgbClr val="00B0F0"/>
              </a:solidFill>
              <a:latin typeface="Myriad Pro" charset="0"/>
              <a:ea typeface="ＭＳ Ｐゴシック" pitchFamily="34" charset="-128"/>
              <a:cs typeface="+mj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95416" y="6046837"/>
            <a:ext cx="4572000" cy="739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defRPr/>
            </a:pPr>
            <a:r>
              <a:rPr lang="fr-F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Corbane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 al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2013 "</a:t>
            </a:r>
            <a:r>
              <a:rPr lang="fr-F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Mapping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natural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habitats </a:t>
            </a:r>
            <a:r>
              <a:rPr lang="fr-F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using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remote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sensing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</a:t>
            </a:r>
            <a:r>
              <a:rPr lang="fr-F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Sparse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Partial Least Square Discriminant </a:t>
            </a:r>
            <a:r>
              <a:rPr lang="fr-F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Analysis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"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IJRS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5258051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du contenu 2"/>
          <p:cNvSpPr txBox="1">
            <a:spLocks/>
          </p:cNvSpPr>
          <p:nvPr/>
        </p:nvSpPr>
        <p:spPr>
          <a:xfrm>
            <a:off x="179512" y="3489228"/>
            <a:ext cx="5719688" cy="36401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 smtClean="0"/>
              <a:t>Elément recherché : talwegs et crêtes à partir de MNT issus de Lidar</a:t>
            </a:r>
            <a:endParaRPr lang="fr-FR" dirty="0"/>
          </a:p>
        </p:txBody>
      </p:sp>
      <p:pic>
        <p:nvPicPr>
          <p:cNvPr id="28" name="Image 27"/>
          <p:cNvPicPr/>
          <p:nvPr/>
        </p:nvPicPr>
        <p:blipFill rotWithShape="1">
          <a:blip r:embed="rId2"/>
          <a:srcRect l="1449" t="2237"/>
          <a:stretch/>
        </p:blipFill>
        <p:spPr bwMode="auto">
          <a:xfrm>
            <a:off x="795571" y="4471527"/>
            <a:ext cx="2448878" cy="2088000"/>
          </a:xfrm>
          <a:prstGeom prst="rect">
            <a:avLst/>
          </a:prstGeom>
          <a:ln w="3175">
            <a:solidFill>
              <a:srgbClr val="00B0F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Image 28" descr="D:\DONNEES_BOTROH\Melliers\presentresultM\TRIM.t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" t="2648" r="5691" b="27500"/>
          <a:stretch/>
        </p:blipFill>
        <p:spPr bwMode="auto">
          <a:xfrm>
            <a:off x="3743988" y="4277770"/>
            <a:ext cx="2379059" cy="2340000"/>
          </a:xfrm>
          <a:prstGeom prst="rect">
            <a:avLst/>
          </a:prstGeom>
          <a:noFill/>
          <a:ln w="31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1" name="Rectangle avec flèche vers la droite 30"/>
          <p:cNvSpPr/>
          <p:nvPr/>
        </p:nvSpPr>
        <p:spPr>
          <a:xfrm>
            <a:off x="5569547" y="5195770"/>
            <a:ext cx="1107000" cy="504000"/>
          </a:xfrm>
          <a:prstGeom prst="rightArrowCallout">
            <a:avLst>
              <a:gd name="adj1" fmla="val 9000"/>
              <a:gd name="adj2" fmla="val 17000"/>
              <a:gd name="adj3" fmla="val 25000"/>
              <a:gd name="adj4" fmla="val 24170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7317461" y="3518796"/>
            <a:ext cx="1801968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200" b="1" dirty="0" smtClean="0"/>
              <a:t>MNT </a:t>
            </a:r>
            <a:r>
              <a:rPr lang="fr-FR" sz="1200" b="1" dirty="0"/>
              <a:t>à 1 m de résolution 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467544" y="3799242"/>
            <a:ext cx="295232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Calcul d’indices topographiques (TRI, TPI, TWI..)</a:t>
            </a:r>
            <a:endParaRPr lang="fr-FR" sz="1600" dirty="0"/>
          </a:p>
        </p:txBody>
      </p:sp>
      <p:grpSp>
        <p:nvGrpSpPr>
          <p:cNvPr id="37" name="Groupe 36"/>
          <p:cNvGrpSpPr/>
          <p:nvPr/>
        </p:nvGrpSpPr>
        <p:grpSpPr>
          <a:xfrm>
            <a:off x="5430635" y="3716690"/>
            <a:ext cx="2234820" cy="523220"/>
            <a:chOff x="3509253" y="5515306"/>
            <a:chExt cx="1502368" cy="499799"/>
          </a:xfrm>
        </p:grpSpPr>
        <p:sp>
          <p:nvSpPr>
            <p:cNvPr id="38" name="Flèche droite 37"/>
            <p:cNvSpPr/>
            <p:nvPr/>
          </p:nvSpPr>
          <p:spPr>
            <a:xfrm>
              <a:off x="3509253" y="5594163"/>
              <a:ext cx="381168" cy="103166"/>
            </a:xfrm>
            <a:prstGeom prst="rightArrow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3864244" y="5515306"/>
              <a:ext cx="1147377" cy="499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Relief élevé mais homogène</a:t>
              </a:r>
              <a:endParaRPr lang="fr-FR" sz="1400" dirty="0"/>
            </a:p>
          </p:txBody>
        </p:sp>
      </p:grp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76448" y="0"/>
            <a:ext cx="4639568" cy="69215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 sz="2400">
                <a:solidFill>
                  <a:srgbClr val="339933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rgbClr val="339933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rgbClr val="339933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rgbClr val="339933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rgbClr val="339933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39933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39933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39933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39933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it-IT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Détection d’anciens méandres </a:t>
            </a:r>
            <a:r>
              <a:rPr lang="it-IT" sz="1400" i="1" dirty="0" smtClean="0">
                <a:solidFill>
                  <a:srgbClr val="00B0F0"/>
                </a:solidFill>
                <a:latin typeface="Myriad Pro" charset="0"/>
                <a:ea typeface="ＭＳ Ｐゴシック" pitchFamily="34" charset="-128"/>
                <a:cs typeface="+mj-cs"/>
              </a:rPr>
              <a:t>(master Silat, collaboration Onema)</a:t>
            </a:r>
            <a:endParaRPr lang="en-US" sz="1400" i="1" dirty="0">
              <a:solidFill>
                <a:srgbClr val="00B0F0"/>
              </a:solidFill>
              <a:latin typeface="Myriad Pro" charset="0"/>
              <a:ea typeface="ＭＳ Ｐゴシック" pitchFamily="34" charset="-128"/>
              <a:cs typeface="+mj-cs"/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028" y="4130351"/>
            <a:ext cx="2198401" cy="2511964"/>
          </a:xfrm>
          <a:prstGeom prst="ellipse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" t="14078" b="4396"/>
          <a:stretch/>
        </p:blipFill>
        <p:spPr bwMode="auto">
          <a:xfrm>
            <a:off x="7375885" y="44624"/>
            <a:ext cx="1685120" cy="1403888"/>
          </a:xfrm>
          <a:prstGeom prst="rect">
            <a:avLst/>
          </a:prstGeom>
          <a:noFill/>
          <a:ln w="9525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2" name="Espace réservé du contenu 2"/>
          <p:cNvSpPr txBox="1">
            <a:spLocks/>
          </p:cNvSpPr>
          <p:nvPr/>
        </p:nvSpPr>
        <p:spPr>
          <a:xfrm>
            <a:off x="116230" y="721381"/>
            <a:ext cx="5719688" cy="36401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 smtClean="0"/>
              <a:t>Par télédétection optique THRS : détection de reliquats de ripisylves</a:t>
            </a:r>
            <a:endParaRPr lang="fr-FR" dirty="0"/>
          </a:p>
        </p:txBody>
      </p:sp>
      <p:grpSp>
        <p:nvGrpSpPr>
          <p:cNvPr id="43" name="Groupe 42"/>
          <p:cNvGrpSpPr/>
          <p:nvPr/>
        </p:nvGrpSpPr>
        <p:grpSpPr>
          <a:xfrm>
            <a:off x="1452296" y="994906"/>
            <a:ext cx="2399624" cy="2024912"/>
            <a:chOff x="5169177" y="2100781"/>
            <a:chExt cx="2880000" cy="2430276"/>
          </a:xfrm>
        </p:grpSpPr>
        <p:pic>
          <p:nvPicPr>
            <p:cNvPr id="44" name="Image 43"/>
            <p:cNvPicPr/>
            <p:nvPr/>
          </p:nvPicPr>
          <p:blipFill rotWithShape="1">
            <a:blip r:embed="rId6"/>
            <a:srcRect t="11451" r="13455" b="17098"/>
            <a:stretch/>
          </p:blipFill>
          <p:spPr>
            <a:xfrm>
              <a:off x="5169177" y="2100781"/>
              <a:ext cx="2880000" cy="2430276"/>
            </a:xfrm>
            <a:prstGeom prst="rect">
              <a:avLst/>
            </a:prstGeom>
            <a:ln>
              <a:solidFill>
                <a:schemeClr val="accent5"/>
              </a:solidFill>
            </a:ln>
          </p:spPr>
        </p:pic>
        <p:pic>
          <p:nvPicPr>
            <p:cNvPr id="45" name="Image 44"/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957" t="75819" r="1389" b="13221"/>
            <a:stretch/>
          </p:blipFill>
          <p:spPr bwMode="auto">
            <a:xfrm>
              <a:off x="5296033" y="2100782"/>
              <a:ext cx="305971" cy="3833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" name="Rectangle 45"/>
          <p:cNvSpPr/>
          <p:nvPr/>
        </p:nvSpPr>
        <p:spPr>
          <a:xfrm>
            <a:off x="53413" y="1448512"/>
            <a:ext cx="13988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NDVI </a:t>
            </a:r>
          </a:p>
          <a:p>
            <a:r>
              <a:rPr lang="fr-FR" sz="1400" dirty="0" smtClean="0"/>
              <a:t>filtre </a:t>
            </a:r>
            <a:r>
              <a:rPr lang="fr-FR" sz="1400" dirty="0"/>
              <a:t>passe-haut </a:t>
            </a:r>
          </a:p>
        </p:txBody>
      </p:sp>
      <p:grpSp>
        <p:nvGrpSpPr>
          <p:cNvPr id="47" name="Groupe 46"/>
          <p:cNvGrpSpPr/>
          <p:nvPr/>
        </p:nvGrpSpPr>
        <p:grpSpPr>
          <a:xfrm>
            <a:off x="4507841" y="928575"/>
            <a:ext cx="1845588" cy="2179663"/>
            <a:chOff x="8138115" y="1401018"/>
            <a:chExt cx="3292089" cy="3888000"/>
          </a:xfrm>
        </p:grpSpPr>
        <p:pic>
          <p:nvPicPr>
            <p:cNvPr id="48" name="Image 4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64" t="46599" r="67797" b="1951"/>
            <a:stretch/>
          </p:blipFill>
          <p:spPr>
            <a:xfrm>
              <a:off x="8138115" y="1401018"/>
              <a:ext cx="3292089" cy="3888000"/>
            </a:xfrm>
            <a:prstGeom prst="ellipse">
              <a:avLst/>
            </a:prstGeom>
            <a:ln>
              <a:solidFill>
                <a:schemeClr val="accent5"/>
              </a:solidFill>
            </a:ln>
          </p:spPr>
        </p:pic>
        <p:pic>
          <p:nvPicPr>
            <p:cNvPr id="49" name="Image 48"/>
            <p:cNvPicPr/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957" t="75819" r="1389" b="13221"/>
            <a:stretch/>
          </p:blipFill>
          <p:spPr bwMode="auto">
            <a:xfrm>
              <a:off x="8880366" y="1738337"/>
              <a:ext cx="319879" cy="396000"/>
            </a:xfrm>
            <a:prstGeom prst="rect">
              <a:avLst/>
            </a:prstGeom>
            <a:noFill/>
            <a:ln>
              <a:solidFill>
                <a:schemeClr val="accent5"/>
              </a:solidFill>
            </a:ln>
          </p:spPr>
        </p:pic>
      </p:grpSp>
      <p:pic>
        <p:nvPicPr>
          <p:cNvPr id="50" name="Image 49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60" t="60812" r="6098" b="13014"/>
          <a:stretch/>
        </p:blipFill>
        <p:spPr bwMode="auto">
          <a:xfrm>
            <a:off x="6516216" y="1971732"/>
            <a:ext cx="1405053" cy="1271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" name="Rectangle 50"/>
          <p:cNvSpPr/>
          <p:nvPr/>
        </p:nvSpPr>
        <p:spPr>
          <a:xfrm>
            <a:off x="43604" y="6569229"/>
            <a:ext cx="83448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</a:rPr>
              <a:t>A.M. </a:t>
            </a:r>
            <a:r>
              <a:rPr lang="fr-FR" sz="1200" dirty="0" err="1" smtClean="0">
                <a:solidFill>
                  <a:schemeClr val="bg1">
                    <a:lumMod val="50000"/>
                  </a:schemeClr>
                </a:solidFill>
              </a:rPr>
              <a:t>Botroh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</a:rPr>
              <a:t>, 2015. Apport de la télédétection pour l’identification des anciens méandres des cours d’eau, Master </a:t>
            </a:r>
            <a:r>
              <a:rPr lang="fr-FR" sz="1200" dirty="0" err="1" smtClean="0">
                <a:solidFill>
                  <a:schemeClr val="bg1">
                    <a:lumMod val="50000"/>
                  </a:schemeClr>
                </a:solidFill>
              </a:rPr>
              <a:t>Silat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38288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1012</TotalTime>
  <Words>1198</Words>
  <Application>Microsoft Office PowerPoint</Application>
  <PresentationFormat>Affichage à l'écran (4:3)</PresentationFormat>
  <Paragraphs>169</Paragraphs>
  <Slides>16</Slides>
  <Notes>7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7" baseType="lpstr">
      <vt:lpstr>Thème Office</vt:lpstr>
      <vt:lpstr>Présentation PowerPoint</vt:lpstr>
      <vt:lpstr>Présentation PowerPoint</vt:lpstr>
      <vt:lpstr>1. Cartographie des milieux humides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2. Suivi temporel des milieux humides</vt:lpstr>
      <vt:lpstr>Présentation PowerPoint</vt:lpstr>
      <vt:lpstr>Présentation PowerPoint</vt:lpstr>
      <vt:lpstr>Présentation PowerPoint</vt:lpstr>
      <vt:lpstr>2. Approche par drones</vt:lpstr>
      <vt:lpstr>Cartographie précise des zones humides (Marais du Pontet, Savoie)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e2</dc:creator>
  <cp:lastModifiedBy>alleaume</cp:lastModifiedBy>
  <cp:revision>57</cp:revision>
  <dcterms:created xsi:type="dcterms:W3CDTF">2015-10-16T07:48:22Z</dcterms:created>
  <dcterms:modified xsi:type="dcterms:W3CDTF">2015-11-18T09:34:50Z</dcterms:modified>
</cp:coreProperties>
</file>