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7" r:id="rId7"/>
    <p:sldId id="263" r:id="rId8"/>
    <p:sldId id="268" r:id="rId9"/>
    <p:sldId id="269" r:id="rId10"/>
    <p:sldId id="266" r:id="rId11"/>
    <p:sldId id="270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808"/>
    <a:srgbClr val="E1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npn.com/spip.php?rubrique23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www.documentation.eaufrance.fr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steau.eaufrance.fr/" TargetMode="External"/><Relationship Id="rId5" Type="http://schemas.openxmlformats.org/officeDocument/2006/relationships/hyperlink" Target="http://carteau.onema.fr/" TargetMode="External"/><Relationship Id="rId4" Type="http://schemas.openxmlformats.org/officeDocument/2006/relationships/hyperlink" Target="http://www.zones-humides.eaufrance.f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disque I\Cepralmar\Equipe Cépralmar\Chargés de mission\Matthew\photos matthew\THAU Mars 2015\DSCN1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0" y="0"/>
            <a:ext cx="9140180" cy="4221088"/>
          </a:xfrm>
          <a:prstGeom prst="rect">
            <a:avLst/>
          </a:prstGeom>
          <a:noFill/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214813"/>
            <a:ext cx="6570663" cy="785812"/>
          </a:xfrm>
          <a:prstGeom prst="rect">
            <a:avLst/>
          </a:prstGeom>
          <a:solidFill>
            <a:srgbClr val="41A2D6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 Salines de Villeneuve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– 20 Novembre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071813"/>
            <a:ext cx="7308304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fr-FR" sz="3200" dirty="0" smtClean="0"/>
              <a:t> </a:t>
            </a:r>
            <a:r>
              <a:rPr lang="fr-FR" sz="3300" i="1" dirty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SYNTHESE DES ACQUIS ET DES BESOINS OPERATIONNELS </a:t>
            </a:r>
            <a:endParaRPr lang="fr-FR" sz="3300" i="1" dirty="0" smtClean="0">
              <a:solidFill>
                <a:schemeClr val="bg1"/>
              </a:solidFill>
              <a:latin typeface="Myriad Pro" charset="0"/>
              <a:ea typeface="ＭＳ Ｐゴシック" pitchFamily="34" charset="-128"/>
              <a:cs typeface="+mj-cs"/>
            </a:endParaRPr>
          </a:p>
          <a:p>
            <a:r>
              <a:rPr lang="fr-FR" sz="33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Zones humides - Recherche &amp; Développement</a:t>
            </a:r>
            <a:endParaRPr lang="fr-FR" sz="3300" i="1" dirty="0">
              <a:solidFill>
                <a:schemeClr val="bg1"/>
              </a:solidFill>
              <a:latin typeface="Myriad Pro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5877272"/>
            <a:ext cx="9087846" cy="989670"/>
            <a:chOff x="0" y="6729936"/>
            <a:chExt cx="9087846" cy="989670"/>
          </a:xfrm>
        </p:grpSpPr>
        <p:pic>
          <p:nvPicPr>
            <p:cNvPr id="14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1813" y="6927518"/>
              <a:ext cx="3250387" cy="684000"/>
            </a:xfrm>
            <a:prstGeom prst="rect">
              <a:avLst/>
            </a:prstGeom>
            <a:noFill/>
          </p:spPr>
        </p:pic>
        <p:pic>
          <p:nvPicPr>
            <p:cNvPr id="13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0192" y="6927518"/>
              <a:ext cx="2086413" cy="684000"/>
            </a:xfrm>
            <a:prstGeom prst="rect">
              <a:avLst/>
            </a:prstGeom>
            <a:noFill/>
          </p:spPr>
        </p:pic>
        <p:pic>
          <p:nvPicPr>
            <p:cNvPr id="15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l="1933" t="15353" b="16410"/>
            <a:stretch>
              <a:fillRect/>
            </a:stretch>
          </p:blipFill>
          <p:spPr bwMode="auto">
            <a:xfrm>
              <a:off x="0" y="6927518"/>
              <a:ext cx="1852704" cy="684000"/>
            </a:xfrm>
            <a:prstGeom prst="rect">
              <a:avLst/>
            </a:prstGeom>
            <a:noFill/>
          </p:spPr>
        </p:pic>
        <p:pic>
          <p:nvPicPr>
            <p:cNvPr id="16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8" y="6927518"/>
              <a:ext cx="1287535" cy="684000"/>
            </a:xfrm>
            <a:prstGeom prst="rect">
              <a:avLst/>
            </a:prstGeom>
            <a:noFill/>
          </p:spPr>
        </p:pic>
        <p:pic>
          <p:nvPicPr>
            <p:cNvPr id="7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88424" y="6729936"/>
              <a:ext cx="699422" cy="989670"/>
            </a:xfrm>
            <a:prstGeom prst="rect">
              <a:avLst/>
            </a:prstGeom>
            <a:noFill/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3" y="4406232"/>
            <a:ext cx="1191768" cy="1399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69" y="4844737"/>
            <a:ext cx="1325415" cy="52202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3600" b="1" dirty="0">
                <a:latin typeface="Myriad Pro" pitchFamily="34" charset="0"/>
              </a:rPr>
              <a:t>Co-construction et transfert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-52711" y="1192684"/>
            <a:ext cx="93821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Contribution des chercheurs à la proposition </a:t>
            </a:r>
            <a:r>
              <a:rPr lang="fr-FR" b="1" dirty="0" smtClean="0"/>
              <a:t>d’un </a:t>
            </a:r>
            <a:r>
              <a:rPr lang="fr-FR" b="1" dirty="0"/>
              <a:t>cadre pour les recherches scientifiques </a:t>
            </a:r>
            <a:r>
              <a:rPr lang="fr-FR" b="1" dirty="0" smtClean="0"/>
              <a:t>futures</a:t>
            </a:r>
          </a:p>
          <a:p>
            <a:endParaRPr lang="fr-FR" dirty="0" smtClean="0"/>
          </a:p>
          <a:p>
            <a:r>
              <a:rPr lang="fr-FR" dirty="0" smtClean="0"/>
              <a:t>34 </a:t>
            </a:r>
            <a:r>
              <a:rPr lang="fr-FR" dirty="0"/>
              <a:t>entretiens dirigés ont été réalisés avec des chercheurs (IRSTEA, INRA, IFREMER, ONCFS, </a:t>
            </a:r>
            <a:r>
              <a:rPr lang="fr-FR" dirty="0" smtClean="0"/>
              <a:t>BRGM</a:t>
            </a:r>
          </a:p>
          <a:p>
            <a:r>
              <a:rPr lang="fr-FR" dirty="0" smtClean="0"/>
              <a:t>… </a:t>
            </a:r>
            <a:r>
              <a:rPr lang="fr-FR" dirty="0"/>
              <a:t>et majoritairement le CNRS, les universités) relevant de champs disciplinaires variés (hydro – </a:t>
            </a:r>
            <a:endParaRPr lang="fr-FR" dirty="0" smtClean="0"/>
          </a:p>
          <a:p>
            <a:r>
              <a:rPr lang="fr-FR" dirty="0" smtClean="0"/>
              <a:t>géologie</a:t>
            </a:r>
            <a:r>
              <a:rPr lang="fr-FR" dirty="0"/>
              <a:t>, économie, biochimie, agronomie… et très majoritairement écologie – biologie).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5 </a:t>
            </a:r>
            <a:r>
              <a:rPr lang="fr-FR" dirty="0"/>
              <a:t>axes sont identifiés :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- </a:t>
            </a:r>
            <a:r>
              <a:rPr lang="fr-FR" b="1" dirty="0" smtClean="0"/>
              <a:t>encourager </a:t>
            </a:r>
            <a:r>
              <a:rPr lang="fr-FR" b="1" dirty="0"/>
              <a:t>les approches intégrées </a:t>
            </a:r>
            <a:r>
              <a:rPr lang="fr-FR" dirty="0"/>
              <a:t>: tendre vers des approches holistiques, concevoir des </a:t>
            </a:r>
            <a:endParaRPr lang="fr-FR" dirty="0" smtClean="0"/>
          </a:p>
          <a:p>
            <a:r>
              <a:rPr lang="fr-FR" dirty="0" smtClean="0"/>
              <a:t>modèles </a:t>
            </a:r>
            <a:r>
              <a:rPr lang="fr-FR" dirty="0"/>
              <a:t>et des indicateurs intégrés pour analyser entre autres les relations dynamiques entre </a:t>
            </a:r>
            <a:endParaRPr lang="fr-FR" dirty="0" smtClean="0"/>
          </a:p>
          <a:p>
            <a:r>
              <a:rPr lang="fr-FR" dirty="0" smtClean="0"/>
              <a:t>fonctions </a:t>
            </a:r>
            <a:r>
              <a:rPr lang="fr-FR" dirty="0"/>
              <a:t>et services ; </a:t>
            </a:r>
          </a:p>
          <a:p>
            <a:r>
              <a:rPr lang="fr-FR" dirty="0" smtClean="0"/>
              <a:t>- </a:t>
            </a:r>
            <a:r>
              <a:rPr lang="fr-FR" b="1" dirty="0" smtClean="0"/>
              <a:t>donner </a:t>
            </a:r>
            <a:r>
              <a:rPr lang="fr-FR" b="1" dirty="0"/>
              <a:t>du temps aux équipes scientifiques pour comprendre les mécanismes à des échelles </a:t>
            </a:r>
            <a:endParaRPr lang="fr-FR" b="1" dirty="0" smtClean="0"/>
          </a:p>
          <a:p>
            <a:r>
              <a:rPr lang="fr-FR" b="1" dirty="0" smtClean="0"/>
              <a:t>pertinentes</a:t>
            </a:r>
            <a:r>
              <a:rPr lang="fr-FR" dirty="0" smtClean="0"/>
              <a:t> </a:t>
            </a:r>
            <a:r>
              <a:rPr lang="fr-FR" dirty="0"/>
              <a:t>: instrumenter et expérimenter sur le long terme pour tendre vers des modélisations </a:t>
            </a:r>
            <a:endParaRPr lang="fr-FR" dirty="0" smtClean="0"/>
          </a:p>
          <a:p>
            <a:r>
              <a:rPr lang="fr-FR" dirty="0" smtClean="0"/>
              <a:t>prédictives</a:t>
            </a:r>
            <a:r>
              <a:rPr lang="fr-FR" dirty="0"/>
              <a:t>, en particulier sur le thème de la restauration ; </a:t>
            </a:r>
          </a:p>
          <a:p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b="1" dirty="0"/>
              <a:t>identifier les échelles spatiales</a:t>
            </a:r>
            <a:r>
              <a:rPr lang="fr-FR" dirty="0"/>
              <a:t> pertinentes pour l’intervention des acteurs ; </a:t>
            </a:r>
          </a:p>
          <a:p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dirty="0"/>
              <a:t>penser impérativement à </a:t>
            </a:r>
            <a:r>
              <a:rPr lang="fr-FR" b="1" dirty="0"/>
              <a:t>incorporer les spécificités des ZH </a:t>
            </a:r>
            <a:r>
              <a:rPr lang="fr-FR" dirty="0"/>
              <a:t>à ce large cadre conceptuel ; </a:t>
            </a:r>
          </a:p>
          <a:p>
            <a:r>
              <a:rPr lang="fr-FR" b="1" dirty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promouvoir les interfaces connaissance-communication entre acteurs et chercheurs. </a:t>
            </a:r>
          </a:p>
          <a:p>
            <a:r>
              <a:rPr lang="fr-FR" b="1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3600" b="1" dirty="0">
                <a:latin typeface="Myriad Pro" pitchFamily="34" charset="0"/>
              </a:rPr>
              <a:t>Co-construction et transfert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4111"/>
          <a:stretch/>
        </p:blipFill>
        <p:spPr bwMode="auto">
          <a:xfrm>
            <a:off x="787865" y="1124744"/>
            <a:ext cx="7642716" cy="49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999">
            <a:off x="928719" y="4595929"/>
            <a:ext cx="1132337" cy="5301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74">
            <a:off x="1105636" y="5297525"/>
            <a:ext cx="778502" cy="6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5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ZH portail_v4_logo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1605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ZH portail_v4_bandeau_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70"/>
          <p:cNvSpPr>
            <a:spLocks noChangeArrowheads="1"/>
          </p:cNvSpPr>
          <p:nvPr/>
        </p:nvSpPr>
        <p:spPr bwMode="auto">
          <a:xfrm>
            <a:off x="468313" y="1628775"/>
            <a:ext cx="32400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fr-FR" altLang="fr-FR" sz="1800" b="1">
                <a:solidFill>
                  <a:srgbClr val="17375E"/>
                </a:solidFill>
                <a:latin typeface="Arial" pitchFamily="34" charset="0"/>
                <a:ea typeface="ＭＳ Ｐゴシック" pitchFamily="28" charset="-128"/>
              </a:rPr>
              <a:t>Portail national d’accès aux informations sur les zones humides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287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latin typeface="Arial" pitchFamily="34" charset="0"/>
                <a:ea typeface="ＭＳ Ｐゴシック" pitchFamily="28" charset="-128"/>
                <a:hlinkClick r:id="rId4"/>
              </a:rPr>
              <a:t>www.zones-humides.eaufrance.fr</a:t>
            </a:r>
            <a:r>
              <a:rPr lang="fr-FR" altLang="fr-FR">
                <a:latin typeface="Arial" pitchFamily="34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97286" name="Rectangle 70"/>
          <p:cNvSpPr>
            <a:spLocks noChangeArrowheads="1"/>
          </p:cNvSpPr>
          <p:nvPr/>
        </p:nvSpPr>
        <p:spPr bwMode="auto">
          <a:xfrm>
            <a:off x="3419475" y="2492375"/>
            <a:ext cx="32400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fr-FR" altLang="fr-FR" sz="1800" b="1">
                <a:solidFill>
                  <a:srgbClr val="17375E"/>
                </a:solidFill>
                <a:latin typeface="Arial" pitchFamily="34" charset="0"/>
                <a:ea typeface="ＭＳ Ｐゴシック" pitchFamily="28" charset="-128"/>
              </a:rPr>
              <a:t>GEST’EAU :  le Site des outils de gestion intégrée de l’eau</a:t>
            </a:r>
          </a:p>
        </p:txBody>
      </p:sp>
      <p:sp>
        <p:nvSpPr>
          <p:cNvPr id="97287" name="Rectangle 70"/>
          <p:cNvSpPr>
            <a:spLocks noChangeArrowheads="1"/>
          </p:cNvSpPr>
          <p:nvPr/>
        </p:nvSpPr>
        <p:spPr bwMode="auto">
          <a:xfrm>
            <a:off x="323850" y="3644900"/>
            <a:ext cx="32400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fr-FR" altLang="fr-FR" sz="1800" b="1">
                <a:solidFill>
                  <a:srgbClr val="17375E"/>
                </a:solidFill>
                <a:latin typeface="Arial" pitchFamily="34" charset="0"/>
                <a:ea typeface="ＭＳ Ｐゴシック" pitchFamily="28" charset="-128"/>
              </a:rPr>
              <a:t>Portail des documents techniques sur l’eau</a:t>
            </a:r>
          </a:p>
        </p:txBody>
      </p:sp>
      <p:sp>
        <p:nvSpPr>
          <p:cNvPr id="97288" name="Rectangle 70"/>
          <p:cNvSpPr>
            <a:spLocks noChangeArrowheads="1"/>
          </p:cNvSpPr>
          <p:nvPr/>
        </p:nvSpPr>
        <p:spPr bwMode="auto">
          <a:xfrm>
            <a:off x="3419475" y="4437063"/>
            <a:ext cx="32400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fr-FR" altLang="fr-FR" sz="1800" b="1">
                <a:solidFill>
                  <a:srgbClr val="17375E"/>
                </a:solidFill>
                <a:latin typeface="Arial" pitchFamily="34" charset="0"/>
                <a:ea typeface="ＭＳ Ｐゴシック" pitchFamily="28" charset="-128"/>
              </a:rPr>
              <a:t>CARTEAU : Acteurs R&amp;D eaux et milieux aquatiques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284663" y="5122863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latin typeface="Arial" pitchFamily="34" charset="0"/>
                <a:ea typeface="ＭＳ Ｐゴシック" pitchFamily="28" charset="-128"/>
                <a:hlinkClick r:id="rId5"/>
              </a:rPr>
              <a:t>carteau.onema.fr</a:t>
            </a:r>
            <a:endParaRPr lang="fr-FR" altLang="fr-FR"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995738" y="335597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latin typeface="Arial" pitchFamily="34" charset="0"/>
                <a:ea typeface="ＭＳ Ｐゴシック" pitchFamily="28" charset="-128"/>
                <a:hlinkClick r:id="rId6"/>
              </a:rPr>
              <a:t>www.gesteau.eaufrance.fr</a:t>
            </a:r>
            <a:r>
              <a:rPr lang="fr-FR" altLang="fr-FR">
                <a:latin typeface="Arial" pitchFamily="34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95288" y="4292600"/>
            <a:ext cx="287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latin typeface="Arial" pitchFamily="34" charset="0"/>
                <a:ea typeface="ＭＳ Ｐゴシック" pitchFamily="28" charset="-128"/>
                <a:hlinkClick r:id="rId7"/>
              </a:rPr>
              <a:t>www.documentation.eaufrance.fr</a:t>
            </a:r>
            <a:r>
              <a:rPr lang="fr-FR" altLang="fr-FR">
                <a:latin typeface="Arial" pitchFamily="34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97292" name="Rectangle 70"/>
          <p:cNvSpPr>
            <a:spLocks noChangeArrowheads="1"/>
          </p:cNvSpPr>
          <p:nvPr/>
        </p:nvSpPr>
        <p:spPr bwMode="auto">
          <a:xfrm>
            <a:off x="250825" y="5589588"/>
            <a:ext cx="32400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fr-FR" altLang="fr-FR" sz="1800" b="1">
                <a:solidFill>
                  <a:srgbClr val="17375E"/>
                </a:solidFill>
                <a:latin typeface="Arial" pitchFamily="34" charset="0"/>
                <a:ea typeface="ＭＳ Ｐゴシック" pitchFamily="28" charset="-128"/>
              </a:rPr>
              <a:t>Zones humides infos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23850" y="5949950"/>
            <a:ext cx="316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latin typeface="Arial" pitchFamily="34" charset="0"/>
                <a:ea typeface="ＭＳ Ｐゴシック" pitchFamily="28" charset="-128"/>
                <a:hlinkClick r:id="rId8"/>
              </a:rPr>
              <a:t>www.snpn.com/spip.php?rubrique23</a:t>
            </a:r>
            <a:endParaRPr lang="fr-FR" altLang="fr-FR"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3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" y="420688"/>
            <a:ext cx="8255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57575" y="6092825"/>
            <a:ext cx="19286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www.pole-zh-outremer.org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4437112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 smtClean="0">
              <a:solidFill>
                <a:srgbClr val="00B0F0"/>
              </a:solidFill>
            </a:endParaRPr>
          </a:p>
          <a:p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Association française des EPTB 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(Paris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01.43.40.50.30 / </a:t>
            </a:r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prmzhiva@gmail.com</a:t>
            </a:r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800" dirty="0" smtClean="0">
              <a:solidFill>
                <a:srgbClr val="00B0F0"/>
              </a:solidFill>
            </a:endParaRPr>
          </a:p>
          <a:p>
            <a:pPr algn="ctr"/>
            <a:endParaRPr lang="fr-FR" sz="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90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ZoneTexte 13"/>
          <p:cNvSpPr txBox="1">
            <a:spLocks/>
          </p:cNvSpPr>
          <p:nvPr/>
        </p:nvSpPr>
        <p:spPr bwMode="auto">
          <a:xfrm>
            <a:off x="0" y="1412776"/>
            <a:ext cx="9144000" cy="1125538"/>
          </a:xfrm>
          <a:prstGeom prst="rect">
            <a:avLst/>
          </a:prstGeom>
          <a:solidFill>
            <a:srgbClr val="0081C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Myriad Pro" charset="0"/>
              </a:rPr>
              <a:t>Merci pour votre attention</a:t>
            </a:r>
            <a:endParaRPr lang="fr-FR" sz="3600" b="1" dirty="0">
              <a:solidFill>
                <a:schemeClr val="bg1"/>
              </a:solidFill>
              <a:latin typeface="Myriad Pro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13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14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5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6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7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8" name="Connecteur droit 17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6" y="3429000"/>
            <a:ext cx="82089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75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ZoneTexte 13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81C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Myriad Pro" charset="0"/>
              </a:rPr>
              <a:t>Sommaire</a:t>
            </a:r>
            <a:endParaRPr lang="fr-FR" sz="3600" b="1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98908" y="2313474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2 </a:t>
            </a:r>
            <a:r>
              <a:rPr lang="fr-FR" sz="2400" b="1" dirty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– </a:t>
            </a:r>
            <a:r>
              <a:rPr lang="fr-FR" sz="24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Démarche</a:t>
            </a:r>
            <a:endParaRPr lang="fr-FR" sz="2400" b="1" i="1" dirty="0">
              <a:solidFill>
                <a:srgbClr val="00B050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598908" y="4113283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FFC000"/>
                </a:solidFill>
                <a:latin typeface="Myriad Pro" pitchFamily="34" charset="0"/>
                <a:ea typeface="+mj-ea"/>
                <a:cs typeface="+mj-cs"/>
              </a:rPr>
              <a:t>4 – Attentes des gestionnaires </a:t>
            </a:r>
            <a:endParaRPr lang="fr-FR" sz="2400" b="1" dirty="0">
              <a:solidFill>
                <a:srgbClr val="FFC000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98908" y="1412776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rgbClr val="002060"/>
                </a:solidFill>
                <a:latin typeface="Myriad Pro" pitchFamily="34" charset="0"/>
                <a:ea typeface="+mj-ea"/>
                <a:cs typeface="+mj-cs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Myriad Pro" pitchFamily="34" charset="0"/>
                <a:ea typeface="+mj-ea"/>
                <a:cs typeface="+mj-cs"/>
              </a:rPr>
              <a:t> – Cadre de l’étude</a:t>
            </a:r>
            <a:endParaRPr lang="fr-FR" sz="2400" b="1" dirty="0">
              <a:solidFill>
                <a:srgbClr val="002060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98908" y="5013982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Myriad Pro" pitchFamily="34" charset="0"/>
                <a:ea typeface="+mj-ea"/>
                <a:cs typeface="+mj-cs"/>
              </a:rPr>
              <a:t>5 </a:t>
            </a:r>
            <a:r>
              <a:rPr lang="fr-FR" sz="2400" b="1" dirty="0">
                <a:solidFill>
                  <a:srgbClr val="FF0000"/>
                </a:solidFill>
                <a:latin typeface="Myriad Pro" pitchFamily="34" charset="0"/>
                <a:ea typeface="+mj-ea"/>
                <a:cs typeface="+mj-cs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Myriad Pro" pitchFamily="34" charset="0"/>
                <a:ea typeface="+mj-ea"/>
                <a:cs typeface="+mj-cs"/>
              </a:rPr>
              <a:t>Co-construction et transfert</a:t>
            </a:r>
            <a:endParaRPr lang="fr-FR" sz="2400" b="1" dirty="0">
              <a:solidFill>
                <a:srgbClr val="FF0000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98908" y="3214172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FFFF00"/>
                </a:solidFill>
                <a:latin typeface="Myriad Pro" pitchFamily="34" charset="0"/>
                <a:ea typeface="+mj-ea"/>
                <a:cs typeface="+mj-cs"/>
              </a:rPr>
              <a:t>3 </a:t>
            </a:r>
            <a:r>
              <a:rPr lang="fr-FR" sz="2400" b="1" dirty="0">
                <a:solidFill>
                  <a:srgbClr val="FFFF00"/>
                </a:solidFill>
                <a:latin typeface="Myriad Pro" pitchFamily="34" charset="0"/>
                <a:ea typeface="+mj-ea"/>
                <a:cs typeface="+mj-cs"/>
              </a:rPr>
              <a:t>– </a:t>
            </a:r>
            <a:r>
              <a:rPr lang="fr-FR" sz="2400" b="1" dirty="0" smtClean="0">
                <a:solidFill>
                  <a:srgbClr val="FFFF00"/>
                </a:solidFill>
                <a:latin typeface="Myriad Pro" pitchFamily="34" charset="0"/>
                <a:ea typeface="+mj-ea"/>
                <a:cs typeface="+mj-cs"/>
              </a:rPr>
              <a:t>Panorama de la recherche</a:t>
            </a:r>
            <a:endParaRPr lang="fr-FR" sz="2400" b="1" dirty="0">
              <a:solidFill>
                <a:srgbClr val="FFFF00"/>
              </a:solidFill>
              <a:latin typeface="Myriad Pro" pitchFamily="34" charset="0"/>
              <a:ea typeface="+mj-ea"/>
              <a:cs typeface="+mj-cs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13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14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5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6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7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8" name="Connecteur droit 17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Cadre de l’étude 2001-2011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35496" y="1196752"/>
            <a:ext cx="925240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Muséum National </a:t>
            </a:r>
            <a:r>
              <a:rPr lang="fr-FR" dirty="0" smtClean="0"/>
              <a:t>d’Histoire Naturelle en partenariat avec l’Office </a:t>
            </a:r>
            <a:r>
              <a:rPr lang="fr-FR" dirty="0"/>
              <a:t>National de l’Eau et des </a:t>
            </a:r>
            <a:endParaRPr lang="fr-FR" dirty="0" smtClean="0"/>
          </a:p>
          <a:p>
            <a:r>
              <a:rPr lang="fr-FR" dirty="0" smtClean="0"/>
              <a:t>Milieux Aquatiques a </a:t>
            </a:r>
            <a:r>
              <a:rPr lang="fr-FR" dirty="0"/>
              <a:t>effectué </a:t>
            </a:r>
            <a:r>
              <a:rPr lang="fr-FR" b="1" dirty="0"/>
              <a:t>un bilan des projets de recherche réalisés sur les zones </a:t>
            </a:r>
            <a:endParaRPr lang="fr-FR" b="1" dirty="0" smtClean="0"/>
          </a:p>
          <a:p>
            <a:r>
              <a:rPr lang="fr-FR" b="1" dirty="0" smtClean="0"/>
              <a:t>humides </a:t>
            </a:r>
            <a:r>
              <a:rPr lang="fr-FR" b="1" dirty="0"/>
              <a:t>(ZH) </a:t>
            </a:r>
            <a:r>
              <a:rPr lang="fr-FR" dirty="0"/>
              <a:t>depuis la fin du Programme National de Recherche sur les Zones Humides (PNRZH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  <a:r>
              <a:rPr lang="fr-FR" dirty="0"/>
              <a:t>en 2001, soit entre 2001-2011. </a:t>
            </a:r>
            <a:endParaRPr lang="fr-FR" dirty="0" smtClean="0"/>
          </a:p>
          <a:p>
            <a:r>
              <a:rPr lang="fr-FR" dirty="0" smtClean="0"/>
              <a:t>Cette </a:t>
            </a:r>
            <a:r>
              <a:rPr lang="fr-FR" dirty="0"/>
              <a:t>synthèse comprend </a:t>
            </a:r>
            <a:r>
              <a:rPr lang="fr-FR" b="1" dirty="0"/>
              <a:t>un inventaire et une analyse (1) </a:t>
            </a:r>
            <a:r>
              <a:rPr lang="fr-FR" b="1" dirty="0" smtClean="0"/>
              <a:t>des </a:t>
            </a:r>
            <a:r>
              <a:rPr lang="fr-FR" b="1" dirty="0"/>
              <a:t>acquis scientifiques à caractère </a:t>
            </a:r>
            <a:endParaRPr lang="fr-FR" b="1" dirty="0" smtClean="0"/>
          </a:p>
          <a:p>
            <a:r>
              <a:rPr lang="fr-FR" b="1" dirty="0" smtClean="0"/>
              <a:t>opérationnel </a:t>
            </a:r>
            <a:r>
              <a:rPr lang="fr-FR" dirty="0"/>
              <a:t>(méthodes et outils) et </a:t>
            </a:r>
            <a:r>
              <a:rPr lang="fr-FR" b="1" dirty="0" smtClean="0"/>
              <a:t>(</a:t>
            </a:r>
            <a:r>
              <a:rPr lang="fr-FR" b="1" dirty="0"/>
              <a:t>2) des besoins </a:t>
            </a:r>
            <a:r>
              <a:rPr lang="fr-FR" b="1" dirty="0" smtClean="0"/>
              <a:t>opérationnels </a:t>
            </a:r>
            <a:r>
              <a:rPr lang="fr-FR" b="1" dirty="0"/>
              <a:t>des acteurs</a:t>
            </a:r>
            <a:r>
              <a:rPr lang="fr-FR" dirty="0"/>
              <a:t>. </a:t>
            </a:r>
            <a:endParaRPr lang="fr-FR" dirty="0" smtClean="0"/>
          </a:p>
          <a:p>
            <a:endParaRPr lang="fr-FR" i="1" dirty="0" smtClean="0"/>
          </a:p>
          <a:p>
            <a:r>
              <a:rPr lang="fr-FR" i="1" dirty="0" smtClean="0"/>
              <a:t>Les </a:t>
            </a:r>
            <a:r>
              <a:rPr lang="fr-FR" i="1" dirty="0"/>
              <a:t>milieux considérés sont ceux à l’interface entre les écosystèmes </a:t>
            </a:r>
            <a:r>
              <a:rPr lang="fr-FR" i="1" dirty="0" smtClean="0"/>
              <a:t>terrestres </a:t>
            </a:r>
            <a:r>
              <a:rPr lang="fr-FR" i="1" dirty="0"/>
              <a:t>et aquatiques </a:t>
            </a:r>
            <a:endParaRPr lang="fr-FR" i="1" dirty="0" smtClean="0"/>
          </a:p>
          <a:p>
            <a:r>
              <a:rPr lang="fr-FR" i="1" dirty="0" smtClean="0"/>
              <a:t>en métropole </a:t>
            </a:r>
            <a:r>
              <a:rPr lang="fr-FR" i="1" dirty="0"/>
              <a:t>et en outre – mer. Les milieux courants, lacustres, marins et les récifs coralliens </a:t>
            </a:r>
            <a:endParaRPr lang="fr-FR" i="1" dirty="0" smtClean="0"/>
          </a:p>
          <a:p>
            <a:r>
              <a:rPr lang="fr-FR" i="1" dirty="0" smtClean="0"/>
              <a:t>(</a:t>
            </a:r>
            <a:r>
              <a:rPr lang="fr-FR" i="1" dirty="0"/>
              <a:t>pris en compte par l’IFRECOR) sont exclus. </a:t>
            </a:r>
            <a:endParaRPr lang="fr-FR" i="1" dirty="0" smtClean="0"/>
          </a:p>
          <a:p>
            <a:endParaRPr lang="fr-FR" dirty="0" smtClean="0"/>
          </a:p>
          <a:p>
            <a:r>
              <a:rPr lang="fr-FR" dirty="0" smtClean="0"/>
              <a:t>- La </a:t>
            </a:r>
            <a:r>
              <a:rPr lang="fr-FR" dirty="0"/>
              <a:t>mise en perspective des acquis scientifiques à caractère opérationnel avec les besoins des </a:t>
            </a:r>
            <a:endParaRPr lang="fr-FR" dirty="0" smtClean="0"/>
          </a:p>
          <a:p>
            <a:r>
              <a:rPr lang="fr-FR" dirty="0" smtClean="0"/>
              <a:t>acteurs </a:t>
            </a:r>
            <a:r>
              <a:rPr lang="fr-FR" dirty="0"/>
              <a:t>permet de proposer </a:t>
            </a:r>
            <a:r>
              <a:rPr lang="fr-FR" b="1" dirty="0"/>
              <a:t>des actions de transfert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En </a:t>
            </a:r>
            <a:r>
              <a:rPr lang="fr-FR" dirty="0"/>
              <a:t>complément, des pistes de recherche </a:t>
            </a:r>
            <a:r>
              <a:rPr lang="fr-FR" dirty="0" smtClean="0"/>
              <a:t>sont </a:t>
            </a:r>
            <a:r>
              <a:rPr lang="fr-FR" dirty="0"/>
              <a:t>proposées par les scientifiques, contribuant </a:t>
            </a:r>
            <a:endParaRPr lang="fr-FR" dirty="0" smtClean="0"/>
          </a:p>
          <a:p>
            <a:r>
              <a:rPr lang="fr-FR" dirty="0" smtClean="0"/>
              <a:t>ainsi à </a:t>
            </a:r>
            <a:r>
              <a:rPr lang="fr-FR" b="1" dirty="0"/>
              <a:t>construire un cadre aux recherches </a:t>
            </a:r>
            <a:r>
              <a:rPr lang="fr-FR" b="1" dirty="0" smtClean="0"/>
              <a:t>scientifiques </a:t>
            </a:r>
            <a:r>
              <a:rPr lang="fr-FR" b="1" dirty="0"/>
              <a:t>futures allant au-delà de la dimension </a:t>
            </a:r>
            <a:endParaRPr lang="fr-FR" b="1" dirty="0" smtClean="0"/>
          </a:p>
          <a:p>
            <a:r>
              <a:rPr lang="fr-FR" b="1" dirty="0" smtClean="0"/>
              <a:t>opérationnelle </a:t>
            </a:r>
            <a:r>
              <a:rPr lang="fr-FR" b="1" dirty="0"/>
              <a:t>de cette synthèse</a:t>
            </a:r>
            <a:r>
              <a:rPr lang="fr-FR" dirty="0"/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Démarche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2" y="1305013"/>
            <a:ext cx="8545189" cy="456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187624" y="1916832"/>
            <a:ext cx="864096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87624" y="4725144"/>
            <a:ext cx="864096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5364087" y="4582862"/>
            <a:ext cx="2592289" cy="1224136"/>
          </a:xfrm>
          <a:prstGeom prst="wedgeEllipseCallout">
            <a:avLst>
              <a:gd name="adj1" fmla="val 9117"/>
              <a:gd name="adj2" fmla="val -103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Journée d’échanges du 13 décembre 2013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Panorama de la recherche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46" y="2027312"/>
            <a:ext cx="1209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6635"/>
            <a:ext cx="742181" cy="74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46" y="1359120"/>
            <a:ext cx="1237392" cy="66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9" y="4149080"/>
            <a:ext cx="790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08" y="4509120"/>
            <a:ext cx="723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05" y="5187406"/>
            <a:ext cx="12287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0" y="4801643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1507" y="301957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440 </a:t>
            </a:r>
            <a:r>
              <a:rPr lang="fr-FR" b="1" dirty="0"/>
              <a:t>projets de recherche </a:t>
            </a:r>
            <a:endParaRPr lang="fr-FR" b="1" dirty="0" smtClean="0"/>
          </a:p>
          <a:p>
            <a:pPr algn="ctr"/>
            <a:r>
              <a:rPr lang="fr-FR" b="1" dirty="0" smtClean="0"/>
              <a:t>dans 35 </a:t>
            </a:r>
            <a:r>
              <a:rPr lang="fr-FR" b="1" dirty="0"/>
              <a:t>programmes </a:t>
            </a:r>
            <a:endParaRPr lang="fr-FR" b="1" dirty="0" smtClean="0"/>
          </a:p>
          <a:p>
            <a:pPr algn="ctr"/>
            <a:r>
              <a:rPr lang="fr-FR" b="1" dirty="0" smtClean="0"/>
              <a:t>de financements</a:t>
            </a:r>
            <a:endParaRPr lang="fr-F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66" y="1724518"/>
            <a:ext cx="6079710" cy="366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7600345" y="5244977"/>
            <a:ext cx="256460" cy="243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Panorama de la recherche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1198340"/>
            <a:ext cx="8033768" cy="482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31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latin typeface="Myriad Pro" charset="0"/>
              </a:rPr>
              <a:t>Attentes des </a:t>
            </a:r>
            <a:r>
              <a:rPr lang="fr-FR" sz="3600" b="1" dirty="0" smtClean="0">
                <a:latin typeface="Myriad Pro" charset="0"/>
              </a:rPr>
              <a:t>gestionnaires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" y="2636912"/>
            <a:ext cx="5334124" cy="23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1140458"/>
            <a:ext cx="800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99" y="1148842"/>
            <a:ext cx="1114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26" y="1182179"/>
            <a:ext cx="819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93" y="1291716"/>
            <a:ext cx="169623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32" y="1294890"/>
            <a:ext cx="1647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23" y="1138076"/>
            <a:ext cx="797437" cy="85439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29394" y="5244782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156 </a:t>
            </a:r>
            <a:r>
              <a:rPr lang="fr-FR" b="1" dirty="0"/>
              <a:t>questionnaires </a:t>
            </a:r>
            <a:r>
              <a:rPr lang="fr-FR" b="1" dirty="0" smtClean="0"/>
              <a:t>reçus</a:t>
            </a:r>
          </a:p>
          <a:p>
            <a:pPr algn="ctr"/>
            <a:r>
              <a:rPr lang="fr-FR" b="1" dirty="0" smtClean="0"/>
              <a:t>Taux </a:t>
            </a:r>
            <a:r>
              <a:rPr lang="fr-FR" b="1" dirty="0"/>
              <a:t>de réponse par organismes : 32,5 ± 6,3 %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06558" y="2348632"/>
            <a:ext cx="3637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attentes « génériques » (tous types de milieux) </a:t>
            </a:r>
            <a:endParaRPr lang="fr-FR" b="1" dirty="0" smtClean="0"/>
          </a:p>
          <a:p>
            <a:endParaRPr lang="fr-FR" sz="800" b="1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connaître le rôle des milieux humides dans la réalisation de </a:t>
            </a:r>
            <a:r>
              <a:rPr lang="fr-FR" b="1" dirty="0" smtClean="0"/>
              <a:t>fonctions hydrologiques </a:t>
            </a:r>
            <a:r>
              <a:rPr lang="fr-FR" dirty="0" smtClean="0"/>
              <a:t>(lien eaux souterraines)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quantifier les </a:t>
            </a:r>
            <a:r>
              <a:rPr lang="fr-FR" b="1" dirty="0" smtClean="0"/>
              <a:t>services rendus </a:t>
            </a:r>
            <a:r>
              <a:rPr lang="fr-FR" dirty="0" smtClean="0"/>
              <a:t>par les milieux humides à la société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mesurer la </a:t>
            </a:r>
            <a:r>
              <a:rPr lang="fr-FR" b="1" dirty="0" smtClean="0"/>
              <a:t>réussite des actions de gestion et de restauration </a:t>
            </a:r>
            <a:r>
              <a:rPr lang="fr-FR" dirty="0" smtClean="0"/>
              <a:t>ainsi que leurs bénéfices pour la société</a:t>
            </a: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latin typeface="Myriad Pro" charset="0"/>
              </a:rPr>
              <a:t>Attentes des </a:t>
            </a:r>
            <a:r>
              <a:rPr lang="fr-FR" sz="3600" b="1" dirty="0" smtClean="0">
                <a:latin typeface="Myriad Pro" charset="0"/>
              </a:rPr>
              <a:t>gestionnaires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5538"/>
            <a:ext cx="8389737" cy="497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47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3600" b="1" dirty="0">
                <a:latin typeface="Myriad Pro" pitchFamily="34" charset="0"/>
              </a:rPr>
              <a:t>Co-construction et transfert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386532" y="1125538"/>
            <a:ext cx="8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80 annoncés un caractère </a:t>
            </a:r>
            <a:r>
              <a:rPr lang="fr-FR" b="1" dirty="0" smtClean="0"/>
              <a:t>opérationnel </a:t>
            </a:r>
            <a:r>
              <a:rPr lang="fr-FR" b="1" dirty="0" smtClean="0"/>
              <a:t>/ 30 peuvent faire l’objet de transfert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" y="1628800"/>
            <a:ext cx="7834028" cy="450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75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546</Words>
  <Application>Microsoft Office PowerPoint</Application>
  <PresentationFormat>Affichage à l'écran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e2</dc:creator>
  <cp:lastModifiedBy>CAESSTEKER Pierre</cp:lastModifiedBy>
  <cp:revision>42</cp:revision>
  <dcterms:created xsi:type="dcterms:W3CDTF">2015-10-16T07:48:22Z</dcterms:created>
  <dcterms:modified xsi:type="dcterms:W3CDTF">2015-11-19T21:55:27Z</dcterms:modified>
</cp:coreProperties>
</file>